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82" r:id="rId7"/>
    <p:sldId id="259" r:id="rId8"/>
    <p:sldId id="295" r:id="rId9"/>
    <p:sldId id="261" r:id="rId10"/>
    <p:sldId id="296" r:id="rId11"/>
    <p:sldId id="297" r:id="rId12"/>
    <p:sldId id="303" r:id="rId13"/>
    <p:sldId id="301" r:id="rId14"/>
    <p:sldId id="302" r:id="rId15"/>
    <p:sldId id="304" r:id="rId16"/>
    <p:sldId id="305" r:id="rId17"/>
    <p:sldId id="299" r:id="rId18"/>
    <p:sldId id="300" r:id="rId19"/>
    <p:sldId id="307" r:id="rId20"/>
    <p:sldId id="308" r:id="rId21"/>
    <p:sldId id="309" r:id="rId22"/>
    <p:sldId id="257" r:id="rId23"/>
    <p:sldId id="3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2004C-4661-490F-8E63-8DF74DDA807C}" v="6" dt="2022-01-08T22:53:08.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Maritza" userId="c607d26b-06a7-49ea-928b-9ffa3c686863" providerId="ADAL" clId="{CA32004C-4661-490F-8E63-8DF74DDA807C}"/>
    <pc:docChg chg="modSld">
      <pc:chgData name="Smith, Maritza" userId="c607d26b-06a7-49ea-928b-9ffa3c686863" providerId="ADAL" clId="{CA32004C-4661-490F-8E63-8DF74DDA807C}" dt="2022-01-11T16:55:24.639" v="11" actId="20577"/>
      <pc:docMkLst>
        <pc:docMk/>
      </pc:docMkLst>
      <pc:sldChg chg="modSp mod">
        <pc:chgData name="Smith, Maritza" userId="c607d26b-06a7-49ea-928b-9ffa3c686863" providerId="ADAL" clId="{CA32004C-4661-490F-8E63-8DF74DDA807C}" dt="2022-01-11T16:55:24.639" v="11" actId="20577"/>
        <pc:sldMkLst>
          <pc:docMk/>
          <pc:sldMk cId="1202594672" sldId="257"/>
        </pc:sldMkLst>
        <pc:spChg chg="mod">
          <ac:chgData name="Smith, Maritza" userId="c607d26b-06a7-49ea-928b-9ffa3c686863" providerId="ADAL" clId="{CA32004C-4661-490F-8E63-8DF74DDA807C}" dt="2022-01-11T16:55:24.639" v="11" actId="20577"/>
          <ac:spMkLst>
            <pc:docMk/>
            <pc:sldMk cId="1202594672" sldId="257"/>
            <ac:spMk id="3" creationId="{00000000-0000-0000-0000-000000000000}"/>
          </ac:spMkLst>
        </pc:spChg>
      </pc:sldChg>
      <pc:sldChg chg="modSp mod">
        <pc:chgData name="Smith, Maritza" userId="c607d26b-06a7-49ea-928b-9ffa3c686863" providerId="ADAL" clId="{CA32004C-4661-490F-8E63-8DF74DDA807C}" dt="2022-01-08T22:51:19.304" v="1" actId="20577"/>
        <pc:sldMkLst>
          <pc:docMk/>
          <pc:sldMk cId="2691650519" sldId="282"/>
        </pc:sldMkLst>
        <pc:spChg chg="mod">
          <ac:chgData name="Smith, Maritza" userId="c607d26b-06a7-49ea-928b-9ffa3c686863" providerId="ADAL" clId="{CA32004C-4661-490F-8E63-8DF74DDA807C}" dt="2022-01-08T22:51:19.304" v="1" actId="20577"/>
          <ac:spMkLst>
            <pc:docMk/>
            <pc:sldMk cId="2691650519" sldId="282"/>
            <ac:spMk id="2" creationId="{00000000-0000-0000-0000-000000000000}"/>
          </ac:spMkLst>
        </pc:spChg>
      </pc:sldChg>
      <pc:sldChg chg="modSp mod">
        <pc:chgData name="Smith, Maritza" userId="c607d26b-06a7-49ea-928b-9ffa3c686863" providerId="ADAL" clId="{CA32004C-4661-490F-8E63-8DF74DDA807C}" dt="2022-01-08T22:53:08.328" v="5" actId="20577"/>
        <pc:sldMkLst>
          <pc:docMk/>
          <pc:sldMk cId="2505462779" sldId="308"/>
        </pc:sldMkLst>
        <pc:spChg chg="mod">
          <ac:chgData name="Smith, Maritza" userId="c607d26b-06a7-49ea-928b-9ffa3c686863" providerId="ADAL" clId="{CA32004C-4661-490F-8E63-8DF74DDA807C}" dt="2022-01-08T22:53:08.328" v="5" actId="20577"/>
          <ac:spMkLst>
            <pc:docMk/>
            <pc:sldMk cId="2505462779" sldId="308"/>
            <ac:spMk id="3" creationId="{A28E0D7D-A89E-4ABD-8150-44F2F8EF7D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A3DF7F1-CC21-4941-A759-D8D75FED3927}" type="datetimeFigureOut">
              <a:rPr lang="en-US" smtClean="0"/>
              <a:t>1/11/2022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3219CAF-08E8-4517-BAEE-E4BAF3C89B5B}" type="slidenum">
              <a:rPr lang="en-US" smtClean="0"/>
              <a:t>‹#›</a:t>
            </a:fld>
            <a:endParaRPr lang="en-US"/>
          </a:p>
        </p:txBody>
      </p:sp>
    </p:spTree>
    <p:extLst>
      <p:ext uri="{BB962C8B-B14F-4D97-AF65-F5344CB8AC3E}">
        <p14:creationId xmlns:p14="http://schemas.microsoft.com/office/powerpoint/2010/main" val="73183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19CAF-08E8-4517-BAEE-E4BAF3C89B5B}" type="slidenum">
              <a:rPr lang="en-US" smtClean="0"/>
              <a:t>1</a:t>
            </a:fld>
            <a:endParaRPr lang="en-US"/>
          </a:p>
        </p:txBody>
      </p:sp>
    </p:spTree>
    <p:extLst>
      <p:ext uri="{BB962C8B-B14F-4D97-AF65-F5344CB8AC3E}">
        <p14:creationId xmlns:p14="http://schemas.microsoft.com/office/powerpoint/2010/main" val="37915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19CAF-08E8-4517-BAEE-E4BAF3C89B5B}" type="slidenum">
              <a:rPr lang="en-US" smtClean="0"/>
              <a:t>2</a:t>
            </a:fld>
            <a:endParaRPr lang="en-US"/>
          </a:p>
        </p:txBody>
      </p:sp>
    </p:spTree>
    <p:extLst>
      <p:ext uri="{BB962C8B-B14F-4D97-AF65-F5344CB8AC3E}">
        <p14:creationId xmlns:p14="http://schemas.microsoft.com/office/powerpoint/2010/main" val="396270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19CAF-08E8-4517-BAEE-E4BAF3C89B5B}" type="slidenum">
              <a:rPr lang="en-US" smtClean="0"/>
              <a:t>3</a:t>
            </a:fld>
            <a:endParaRPr lang="en-US"/>
          </a:p>
        </p:txBody>
      </p:sp>
    </p:spTree>
    <p:extLst>
      <p:ext uri="{BB962C8B-B14F-4D97-AF65-F5344CB8AC3E}">
        <p14:creationId xmlns:p14="http://schemas.microsoft.com/office/powerpoint/2010/main" val="68272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19CAF-08E8-4517-BAEE-E4BAF3C89B5B}" type="slidenum">
              <a:rPr lang="en-US" smtClean="0"/>
              <a:t>6</a:t>
            </a:fld>
            <a:endParaRPr lang="en-US"/>
          </a:p>
        </p:txBody>
      </p:sp>
    </p:spTree>
    <p:extLst>
      <p:ext uri="{BB962C8B-B14F-4D97-AF65-F5344CB8AC3E}">
        <p14:creationId xmlns:p14="http://schemas.microsoft.com/office/powerpoint/2010/main" val="392899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HSHELP@PSU.EDU"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552257"/>
          </a:xfrm>
        </p:spPr>
        <p:txBody>
          <a:bodyPr anchor="b"/>
          <a:lstStyle>
            <a:lvl1pPr algn="ctr">
              <a:defRPr sz="6000" b="1">
                <a:latin typeface="Times New Roman" panose="02020603050405020304" pitchFamily="18" charset="0"/>
                <a:cs typeface="Times New Roman" panose="02020603050405020304" pitchFamily="18" charset="0"/>
              </a:defRPr>
            </a:lvl1pPr>
          </a:lstStyle>
          <a:p>
            <a:r>
              <a:rPr lang="en-US"/>
              <a:t>Title</a:t>
            </a:r>
          </a:p>
        </p:txBody>
      </p:sp>
      <p:sp>
        <p:nvSpPr>
          <p:cNvPr id="3" name="Subtitle 2"/>
          <p:cNvSpPr>
            <a:spLocks noGrp="1"/>
          </p:cNvSpPr>
          <p:nvPr>
            <p:ph type="subTitle" idx="1" hasCustomPrompt="1"/>
          </p:nvPr>
        </p:nvSpPr>
        <p:spPr>
          <a:xfrm>
            <a:off x="1524000" y="2710498"/>
            <a:ext cx="9144000" cy="1655762"/>
          </a:xfrm>
        </p:spPr>
        <p:txBody>
          <a:bodyPr>
            <a:normAutofit/>
          </a:bodyPr>
          <a:lstStyle>
            <a:lvl1pPr marL="0" indent="0" algn="ctr">
              <a:buNone/>
              <a:defRPr sz="4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143" y="187953"/>
            <a:ext cx="1985622" cy="934410"/>
          </a:xfrm>
          <a:prstGeom prst="rect">
            <a:avLst/>
          </a:prstGeom>
        </p:spPr>
      </p:pic>
    </p:spTree>
    <p:extLst>
      <p:ext uri="{BB962C8B-B14F-4D97-AF65-F5344CB8AC3E}">
        <p14:creationId xmlns:p14="http://schemas.microsoft.com/office/powerpoint/2010/main" val="253095453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24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0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6025924-B60B-4B77-A9D7-492625AE3FD8}" type="datetimeFigureOut">
              <a:rPr lang="en-US" smtClean="0"/>
              <a:t>1/11/2022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B40333A-1C91-4C59-AF3C-91F0ACA11F21}" type="slidenum">
              <a:rPr lang="en-US" smtClean="0"/>
              <a:t>‹#›</a:t>
            </a:fld>
            <a:endParaRPr lang="en-US"/>
          </a:p>
        </p:txBody>
      </p:sp>
    </p:spTree>
    <p:extLst>
      <p:ext uri="{BB962C8B-B14F-4D97-AF65-F5344CB8AC3E}">
        <p14:creationId xmlns:p14="http://schemas.microsoft.com/office/powerpoint/2010/main" val="272858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10515600" cy="1204911"/>
          </a:xfrm>
        </p:spPr>
        <p:txBody>
          <a:bodyPr anchor="b"/>
          <a:lstStyle>
            <a:lvl1pPr algn="ctr">
              <a:defRPr sz="6000"/>
            </a:lvl1pPr>
          </a:lstStyle>
          <a:p>
            <a:r>
              <a:rPr lang="en-US"/>
              <a:t>QUESTIONS</a:t>
            </a:r>
          </a:p>
        </p:txBody>
      </p:sp>
      <p:sp>
        <p:nvSpPr>
          <p:cNvPr id="3" name="Text Placeholder 2"/>
          <p:cNvSpPr>
            <a:spLocks noGrp="1"/>
          </p:cNvSpPr>
          <p:nvPr>
            <p:ph type="body" idx="1" hasCustomPrompt="1"/>
          </p:nvPr>
        </p:nvSpPr>
        <p:spPr>
          <a:xfrm>
            <a:off x="831850" y="2943543"/>
            <a:ext cx="10515600" cy="1731327"/>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tint val="75000"/>
                  </a:prstClr>
                </a:solidFill>
                <a:effectLst/>
                <a:uLnTx/>
                <a:uFillTx/>
                <a:latin typeface="+mn-lt"/>
                <a:ea typeface="+mn-ea"/>
                <a:cs typeface="+mn-cs"/>
              </a:rPr>
              <a:t>CONTACT: ENVIRONMENTAL HEALTH AND SAFETY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tint val="75000"/>
                  </a:prstClr>
                </a:solidFill>
                <a:effectLst/>
                <a:uLnTx/>
                <a:uFillTx/>
                <a:latin typeface="+mn-lt"/>
                <a:ea typeface="+mn-ea"/>
                <a:cs typeface="+mn-cs"/>
              </a:rPr>
              <a:t>PHONE: 814-865-6391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tint val="75000"/>
                  </a:prstClr>
                </a:solidFill>
                <a:effectLst/>
                <a:uLnTx/>
                <a:uFillTx/>
                <a:latin typeface="+mn-lt"/>
                <a:ea typeface="+mn-ea"/>
                <a:cs typeface="+mn-cs"/>
              </a:rPr>
              <a:t>EMAIL: </a:t>
            </a:r>
            <a:r>
              <a:rPr kumimoji="0" lang="en-US" sz="2200" b="0" i="0" u="none" strike="noStrike" kern="1200" cap="none" spc="0" normalizeH="0" baseline="0" noProof="0">
                <a:ln>
                  <a:noFill/>
                </a:ln>
                <a:solidFill>
                  <a:prstClr val="black">
                    <a:tint val="75000"/>
                  </a:prstClr>
                </a:solidFill>
                <a:effectLst/>
                <a:uLnTx/>
                <a:uFillTx/>
                <a:latin typeface="+mn-lt"/>
                <a:ea typeface="+mn-ea"/>
                <a:cs typeface="+mn-cs"/>
                <a:hlinkClick r:id="rId2"/>
              </a:rPr>
              <a:t>EHSHELP@PSU.EDU</a:t>
            </a:r>
            <a:endParaRPr kumimoji="0" lang="en-US" sz="2200" b="0" i="0" u="none" strike="noStrike" kern="1200" cap="none" spc="0" normalizeH="0" baseline="0" noProof="0">
              <a:ln>
                <a:noFill/>
              </a:ln>
              <a:solidFill>
                <a:prstClr val="black">
                  <a:tint val="75000"/>
                </a:prstClr>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tint val="75000"/>
                  </a:prstClr>
                </a:solidFill>
                <a:effectLst/>
                <a:uLnTx/>
                <a:uFillTx/>
                <a:latin typeface="+mn-lt"/>
                <a:ea typeface="+mn-ea"/>
                <a:cs typeface="+mn-cs"/>
              </a:rPr>
              <a:t>WEBSITE: WWW.EHS.PSU.EDU</a:t>
            </a:r>
          </a:p>
          <a:p>
            <a:pPr lvl="0"/>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883" y="246080"/>
            <a:ext cx="1985622" cy="934410"/>
          </a:xfrm>
          <a:prstGeom prst="rect">
            <a:avLst/>
          </a:prstGeom>
        </p:spPr>
      </p:pic>
    </p:spTree>
    <p:extLst>
      <p:ext uri="{BB962C8B-B14F-4D97-AF65-F5344CB8AC3E}">
        <p14:creationId xmlns:p14="http://schemas.microsoft.com/office/powerpoint/2010/main" val="218744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5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6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1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3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2" descr="G:\OPP ID xmas\Division marks\EHS\OPP_EHS horizontal positiv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6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42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lrn,psu.edu" TargetMode="External"/><Relationship Id="rId2" Type="http://schemas.openxmlformats.org/officeDocument/2006/relationships/hyperlink" Target="linkedinlearning.psu.edu" TargetMode="External"/><Relationship Id="rId1" Type="http://schemas.openxmlformats.org/officeDocument/2006/relationships/slideLayout" Target="../slideLayouts/slideLayout2.xml"/><Relationship Id="rId4" Type="http://schemas.openxmlformats.org/officeDocument/2006/relationships/hyperlink" Target="support.offi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psuehs@psu.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ehs.psu.edu/safety-officer-toolbox" TargetMode="External"/><Relationship Id="rId5" Type="http://schemas.openxmlformats.org/officeDocument/2006/relationships/hyperlink" Target="http://www.ehs.psu.edu/"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hs.psu.edu/sites/ehs/files/ehs_compliance_requirements_guide_final_.xlsx" TargetMode="Externa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651" y="1521854"/>
            <a:ext cx="9579454" cy="2595954"/>
          </a:xfrm>
        </p:spPr>
        <p:txBody>
          <a:bodyPr>
            <a:normAutofit/>
          </a:bodyPr>
          <a:lstStyle/>
          <a:p>
            <a:r>
              <a:rPr lang="en-US" sz="4000">
                <a:latin typeface="+mn-lt"/>
              </a:rPr>
              <a:t>How to use the</a:t>
            </a:r>
            <a:br>
              <a:rPr lang="en-US" sz="4000">
                <a:latin typeface="+mn-lt"/>
              </a:rPr>
            </a:br>
            <a:r>
              <a:rPr lang="en-US" sz="4000">
                <a:latin typeface="+mn-lt"/>
              </a:rPr>
              <a:t>EHS </a:t>
            </a:r>
            <a:r>
              <a:rPr lang="en-US" sz="4000" b="1">
                <a:latin typeface="+mn-lt"/>
                <a:cs typeface="Times New Roman" panose="02020603050405020304" pitchFamily="18" charset="0"/>
              </a:rPr>
              <a:t>Compliance Requirements Guide </a:t>
            </a:r>
            <a:br>
              <a:rPr lang="en-US" b="1">
                <a:latin typeface="Times New Roman" panose="02020603050405020304" pitchFamily="18" charset="0"/>
                <a:cs typeface="Times New Roman" panose="02020603050405020304" pitchFamily="18" charset="0"/>
              </a:rPr>
            </a:br>
            <a:r>
              <a:rPr lang="en-US" sz="2400" b="1">
                <a:latin typeface="+mn-lt"/>
                <a:cs typeface="Times New Roman" panose="02020603050405020304" pitchFamily="18" charset="0"/>
              </a:rPr>
              <a:t>(Formerly the Compliance Calendar) </a:t>
            </a:r>
            <a:endParaRPr lang="en-US" sz="4800">
              <a:latin typeface="+mn-lt"/>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43" y="187953"/>
            <a:ext cx="1985622" cy="934410"/>
          </a:xfrm>
          <a:prstGeom prst="rect">
            <a:avLst/>
          </a:prstGeom>
        </p:spPr>
      </p:pic>
    </p:spTree>
    <p:extLst>
      <p:ext uri="{BB962C8B-B14F-4D97-AF65-F5344CB8AC3E}">
        <p14:creationId xmlns:p14="http://schemas.microsoft.com/office/powerpoint/2010/main" val="321049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C663-72C2-43CB-8231-C66D5B23D1DE}"/>
              </a:ext>
            </a:extLst>
          </p:cNvPr>
          <p:cNvSpPr>
            <a:spLocks noGrp="1"/>
          </p:cNvSpPr>
          <p:nvPr>
            <p:ph type="title"/>
          </p:nvPr>
        </p:nvSpPr>
        <p:spPr>
          <a:xfrm>
            <a:off x="839788" y="457200"/>
            <a:ext cx="3932237" cy="530225"/>
          </a:xfrm>
        </p:spPr>
        <p:txBody>
          <a:bodyPr>
            <a:normAutofit fontScale="90000"/>
          </a:bodyPr>
          <a:lstStyle/>
          <a:p>
            <a:r>
              <a:rPr lang="en-US"/>
              <a:t>Sorting the sheet</a:t>
            </a:r>
          </a:p>
        </p:txBody>
      </p:sp>
      <p:pic>
        <p:nvPicPr>
          <p:cNvPr id="5" name="Picture Placeholder 4">
            <a:extLst>
              <a:ext uri="{FF2B5EF4-FFF2-40B4-BE49-F238E27FC236}">
                <a16:creationId xmlns:a16="http://schemas.microsoft.com/office/drawing/2014/main" id="{B24595CD-EB27-4EB5-A8BF-8674C26D0351}"/>
              </a:ext>
            </a:extLst>
          </p:cNvPr>
          <p:cNvPicPr>
            <a:picLocks noGrp="1" noChangeAspect="1"/>
          </p:cNvPicPr>
          <p:nvPr>
            <p:ph type="pic" idx="1"/>
          </p:nvPr>
        </p:nvPicPr>
        <p:blipFill rotWithShape="1">
          <a:blip r:embed="rId2"/>
          <a:srcRect t="736" r="741" b="29260"/>
          <a:stretch/>
        </p:blipFill>
        <p:spPr>
          <a:xfrm>
            <a:off x="5602913" y="457200"/>
            <a:ext cx="6126480" cy="6035040"/>
          </a:xfrm>
          <a:prstGeom prst="rect">
            <a:avLst/>
          </a:prstGeom>
        </p:spPr>
      </p:pic>
      <p:sp>
        <p:nvSpPr>
          <p:cNvPr id="4" name="Text Placeholder 3">
            <a:extLst>
              <a:ext uri="{FF2B5EF4-FFF2-40B4-BE49-F238E27FC236}">
                <a16:creationId xmlns:a16="http://schemas.microsoft.com/office/drawing/2014/main" id="{C6180C7B-26B3-4D4F-BD5B-732F12007A20}"/>
              </a:ext>
            </a:extLst>
          </p:cNvPr>
          <p:cNvSpPr>
            <a:spLocks noGrp="1"/>
          </p:cNvSpPr>
          <p:nvPr>
            <p:ph type="body" sz="half" idx="2"/>
          </p:nvPr>
        </p:nvSpPr>
        <p:spPr>
          <a:xfrm>
            <a:off x="839788" y="995363"/>
            <a:ext cx="3932237" cy="4873625"/>
          </a:xfrm>
        </p:spPr>
        <p:txBody>
          <a:bodyPr/>
          <a:lstStyle/>
          <a:p>
            <a:r>
              <a:rPr lang="en-US"/>
              <a:t>You can sort your sheet by different column headings. For example, you can sort by Frequency to see what has to be done weekly, monthly, annually, etc. grouped together.</a:t>
            </a:r>
          </a:p>
          <a:p>
            <a:r>
              <a:rPr lang="en-US"/>
              <a:t>1. Click the square in the upper left to select the entire sheet.</a:t>
            </a:r>
          </a:p>
          <a:p>
            <a:endParaRPr lang="en-US"/>
          </a:p>
          <a:p>
            <a:r>
              <a:rPr lang="en-US"/>
              <a:t>Directions continue on next slide</a:t>
            </a:r>
          </a:p>
        </p:txBody>
      </p:sp>
      <p:cxnSp>
        <p:nvCxnSpPr>
          <p:cNvPr id="6" name="Straight Arrow Connector 5">
            <a:extLst>
              <a:ext uri="{FF2B5EF4-FFF2-40B4-BE49-F238E27FC236}">
                <a16:creationId xmlns:a16="http://schemas.microsoft.com/office/drawing/2014/main" id="{192B3870-B4F4-481C-AE2E-F049E7B64403}"/>
              </a:ext>
            </a:extLst>
          </p:cNvPr>
          <p:cNvCxnSpPr>
            <a:cxnSpLocks/>
          </p:cNvCxnSpPr>
          <p:nvPr/>
        </p:nvCxnSpPr>
        <p:spPr>
          <a:xfrm>
            <a:off x="2473377" y="2788170"/>
            <a:ext cx="2923082" cy="0"/>
          </a:xfrm>
          <a:prstGeom prst="straightConnector1">
            <a:avLst/>
          </a:prstGeom>
          <a:ln w="38100">
            <a:solidFill>
              <a:schemeClr val="tx1"/>
            </a:solidFill>
            <a:tailEnd type="triangle"/>
          </a:ln>
          <a:effectLst>
            <a:glow rad="228600">
              <a:schemeClr val="accent4">
                <a:satMod val="175000"/>
                <a:alpha val="40000"/>
              </a:schemeClr>
            </a:glow>
            <a:outerShdw blurRad="50800" dist="50800" dir="5400000"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D8AE2ED-47E1-4EA7-9654-F0D53C15009E}"/>
              </a:ext>
            </a:extLst>
          </p:cNvPr>
          <p:cNvSpPr/>
          <p:nvPr/>
        </p:nvSpPr>
        <p:spPr>
          <a:xfrm>
            <a:off x="5482993" y="2458388"/>
            <a:ext cx="493087" cy="47967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45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90DD-A933-4950-99E4-37960DEAB5B2}"/>
              </a:ext>
            </a:extLst>
          </p:cNvPr>
          <p:cNvSpPr>
            <a:spLocks noGrp="1"/>
          </p:cNvSpPr>
          <p:nvPr>
            <p:ph type="title"/>
          </p:nvPr>
        </p:nvSpPr>
        <p:spPr>
          <a:xfrm>
            <a:off x="839788" y="457200"/>
            <a:ext cx="3932237" cy="547141"/>
          </a:xfrm>
        </p:spPr>
        <p:txBody>
          <a:bodyPr/>
          <a:lstStyle/>
          <a:p>
            <a:r>
              <a:rPr lang="en-US"/>
              <a:t>Sorting, continued</a:t>
            </a:r>
          </a:p>
        </p:txBody>
      </p:sp>
      <p:sp>
        <p:nvSpPr>
          <p:cNvPr id="4" name="Text Placeholder 3">
            <a:extLst>
              <a:ext uri="{FF2B5EF4-FFF2-40B4-BE49-F238E27FC236}">
                <a16:creationId xmlns:a16="http://schemas.microsoft.com/office/drawing/2014/main" id="{D55ABD6E-302B-42D4-AE74-9656502C726C}"/>
              </a:ext>
            </a:extLst>
          </p:cNvPr>
          <p:cNvSpPr>
            <a:spLocks noGrp="1"/>
          </p:cNvSpPr>
          <p:nvPr>
            <p:ph type="body" sz="half" idx="2"/>
          </p:nvPr>
        </p:nvSpPr>
        <p:spPr>
          <a:xfrm>
            <a:off x="494675" y="1109272"/>
            <a:ext cx="11407515" cy="659567"/>
          </a:xfrm>
        </p:spPr>
        <p:txBody>
          <a:bodyPr/>
          <a:lstStyle/>
          <a:p>
            <a:r>
              <a:rPr lang="en-US"/>
              <a:t>2.  Under the “Home” menu, click “Sort &amp; Filter”. This will give you a drop-down menu, from which you should select “Custom Filter”.</a:t>
            </a:r>
          </a:p>
        </p:txBody>
      </p:sp>
      <p:pic>
        <p:nvPicPr>
          <p:cNvPr id="5" name="Picture 4">
            <a:extLst>
              <a:ext uri="{FF2B5EF4-FFF2-40B4-BE49-F238E27FC236}">
                <a16:creationId xmlns:a16="http://schemas.microsoft.com/office/drawing/2014/main" id="{97C8139F-9196-4160-9F68-5B9E51FBE633}"/>
              </a:ext>
            </a:extLst>
          </p:cNvPr>
          <p:cNvPicPr>
            <a:picLocks noChangeAspect="1"/>
          </p:cNvPicPr>
          <p:nvPr/>
        </p:nvPicPr>
        <p:blipFill>
          <a:blip r:embed="rId2"/>
          <a:stretch>
            <a:fillRect/>
          </a:stretch>
        </p:blipFill>
        <p:spPr>
          <a:xfrm>
            <a:off x="0" y="1439055"/>
            <a:ext cx="12192000" cy="2175869"/>
          </a:xfrm>
          <a:prstGeom prst="rect">
            <a:avLst/>
          </a:prstGeom>
        </p:spPr>
      </p:pic>
      <p:sp>
        <p:nvSpPr>
          <p:cNvPr id="6" name="Oval 5">
            <a:extLst>
              <a:ext uri="{FF2B5EF4-FFF2-40B4-BE49-F238E27FC236}">
                <a16:creationId xmlns:a16="http://schemas.microsoft.com/office/drawing/2014/main" id="{71B35356-36BC-4523-9F0F-6C939FDB8F4F}"/>
              </a:ext>
            </a:extLst>
          </p:cNvPr>
          <p:cNvSpPr/>
          <p:nvPr/>
        </p:nvSpPr>
        <p:spPr>
          <a:xfrm>
            <a:off x="8874177" y="1738862"/>
            <a:ext cx="899410" cy="1439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E3ED837B-6603-487E-B226-7EF46A03E927}"/>
              </a:ext>
            </a:extLst>
          </p:cNvPr>
          <p:cNvSpPr txBox="1">
            <a:spLocks/>
          </p:cNvSpPr>
          <p:nvPr/>
        </p:nvSpPr>
        <p:spPr>
          <a:xfrm>
            <a:off x="494675" y="3914731"/>
            <a:ext cx="4796853" cy="21758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AutoNum type="arabicPeriod" startAt="3"/>
            </a:pPr>
            <a:r>
              <a:rPr lang="en-US"/>
              <a:t>This will give you a new window titled “Sort”.</a:t>
            </a:r>
          </a:p>
          <a:p>
            <a:pPr marL="342900" indent="-342900">
              <a:buAutoNum type="arabicPeriod" startAt="3"/>
            </a:pPr>
            <a:r>
              <a:rPr lang="en-US"/>
              <a:t>Check the box that says “My data has headers”.</a:t>
            </a:r>
          </a:p>
          <a:p>
            <a:pPr marL="342900" indent="-342900">
              <a:buAutoNum type="arabicPeriod" startAt="3"/>
            </a:pPr>
            <a:r>
              <a:rPr lang="en-US"/>
              <a:t>Click the drop-down arrow to choose the column you want to sort by. You can also choose for them to be sorted A to Z, or Z to A (which would put weekly before annual).</a:t>
            </a:r>
          </a:p>
          <a:p>
            <a:pPr marL="342900" indent="-342900">
              <a:buAutoNum type="arabicPeriod" startAt="3"/>
            </a:pPr>
            <a:r>
              <a:rPr lang="en-US"/>
              <a:t>Click “OK”. </a:t>
            </a:r>
          </a:p>
        </p:txBody>
      </p:sp>
      <p:pic>
        <p:nvPicPr>
          <p:cNvPr id="8" name="Picture 7">
            <a:extLst>
              <a:ext uri="{FF2B5EF4-FFF2-40B4-BE49-F238E27FC236}">
                <a16:creationId xmlns:a16="http://schemas.microsoft.com/office/drawing/2014/main" id="{AB9932D7-E1DC-4D9C-9366-2CFD85028E08}"/>
              </a:ext>
            </a:extLst>
          </p:cNvPr>
          <p:cNvPicPr>
            <a:picLocks noChangeAspect="1"/>
          </p:cNvPicPr>
          <p:nvPr/>
        </p:nvPicPr>
        <p:blipFill>
          <a:blip r:embed="rId3"/>
          <a:stretch>
            <a:fillRect/>
          </a:stretch>
        </p:blipFill>
        <p:spPr>
          <a:xfrm>
            <a:off x="5396459" y="3809693"/>
            <a:ext cx="6300866" cy="2913396"/>
          </a:xfrm>
          <a:prstGeom prst="rect">
            <a:avLst/>
          </a:prstGeom>
        </p:spPr>
      </p:pic>
    </p:spTree>
    <p:extLst>
      <p:ext uri="{BB962C8B-B14F-4D97-AF65-F5344CB8AC3E}">
        <p14:creationId xmlns:p14="http://schemas.microsoft.com/office/powerpoint/2010/main" val="403268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7881-B9B1-4126-B871-FC9AD3678514}"/>
              </a:ext>
            </a:extLst>
          </p:cNvPr>
          <p:cNvSpPr>
            <a:spLocks noGrp="1"/>
          </p:cNvSpPr>
          <p:nvPr>
            <p:ph type="title"/>
          </p:nvPr>
        </p:nvSpPr>
        <p:spPr>
          <a:xfrm>
            <a:off x="839788" y="457200"/>
            <a:ext cx="3932237" cy="667062"/>
          </a:xfrm>
        </p:spPr>
        <p:txBody>
          <a:bodyPr/>
          <a:lstStyle/>
          <a:p>
            <a:r>
              <a:rPr lang="en-US"/>
              <a:t>Conditional formatting</a:t>
            </a:r>
          </a:p>
        </p:txBody>
      </p:sp>
      <p:sp>
        <p:nvSpPr>
          <p:cNvPr id="4" name="Text Placeholder 3">
            <a:extLst>
              <a:ext uri="{FF2B5EF4-FFF2-40B4-BE49-F238E27FC236}">
                <a16:creationId xmlns:a16="http://schemas.microsoft.com/office/drawing/2014/main" id="{7F1B044C-175E-4546-BEB2-C84DCC982983}"/>
              </a:ext>
            </a:extLst>
          </p:cNvPr>
          <p:cNvSpPr>
            <a:spLocks noGrp="1"/>
          </p:cNvSpPr>
          <p:nvPr>
            <p:ph type="body" sz="half" idx="2"/>
          </p:nvPr>
        </p:nvSpPr>
        <p:spPr>
          <a:xfrm>
            <a:off x="839788" y="1124262"/>
            <a:ext cx="11047412" cy="2563318"/>
          </a:xfrm>
        </p:spPr>
        <p:txBody>
          <a:bodyPr>
            <a:normAutofit/>
          </a:bodyPr>
          <a:lstStyle/>
          <a:p>
            <a:r>
              <a:rPr lang="en-US"/>
              <a:t>Conditional formatting is a way to make specific information you want stand out. </a:t>
            </a:r>
          </a:p>
          <a:p>
            <a:pPr marL="285750" indent="-285750">
              <a:buFont typeface="Arial" panose="020B0604020202020204" pitchFamily="34" charset="0"/>
              <a:buChar char="•"/>
            </a:pPr>
            <a:r>
              <a:rPr lang="en-US"/>
              <a:t>For example, you can make every training requirement come up in a highlighted color so you can easily check to see if your team is missing anything.</a:t>
            </a:r>
          </a:p>
          <a:p>
            <a:pPr marL="285750" indent="-285750">
              <a:buFont typeface="Arial" panose="020B0604020202020204" pitchFamily="34" charset="0"/>
              <a:buChar char="•"/>
            </a:pPr>
            <a:r>
              <a:rPr lang="en-US"/>
              <a:t>To do this, from the “Home” menu, click the little down-arrow next to “Conditional Formatting”</a:t>
            </a:r>
          </a:p>
          <a:p>
            <a:pPr marL="285750" indent="-285750">
              <a:buFont typeface="Arial" panose="020B0604020202020204" pitchFamily="34" charset="0"/>
              <a:buChar char="•"/>
            </a:pPr>
            <a:r>
              <a:rPr lang="en-US"/>
              <a:t>This will bring up a drop-down menu. From it, select “Highlight Cells Rules”. This will bring up another drop-down menu, and from it, select “Text that contains…”</a:t>
            </a:r>
          </a:p>
        </p:txBody>
      </p:sp>
      <p:pic>
        <p:nvPicPr>
          <p:cNvPr id="5" name="Picture 4">
            <a:extLst>
              <a:ext uri="{FF2B5EF4-FFF2-40B4-BE49-F238E27FC236}">
                <a16:creationId xmlns:a16="http://schemas.microsoft.com/office/drawing/2014/main" id="{14F87E0A-8090-4744-8A2B-160CC3010A71}"/>
              </a:ext>
            </a:extLst>
          </p:cNvPr>
          <p:cNvPicPr>
            <a:picLocks noChangeAspect="1"/>
          </p:cNvPicPr>
          <p:nvPr/>
        </p:nvPicPr>
        <p:blipFill>
          <a:blip r:embed="rId2"/>
          <a:stretch>
            <a:fillRect/>
          </a:stretch>
        </p:blipFill>
        <p:spPr>
          <a:xfrm>
            <a:off x="0" y="3095169"/>
            <a:ext cx="12192000" cy="2176272"/>
          </a:xfrm>
          <a:prstGeom prst="rect">
            <a:avLst/>
          </a:prstGeom>
        </p:spPr>
      </p:pic>
      <p:sp>
        <p:nvSpPr>
          <p:cNvPr id="6" name="Oval 5">
            <a:extLst>
              <a:ext uri="{FF2B5EF4-FFF2-40B4-BE49-F238E27FC236}">
                <a16:creationId xmlns:a16="http://schemas.microsoft.com/office/drawing/2014/main" id="{C3012791-6316-4B4F-B024-7FEF467C09F8}"/>
              </a:ext>
            </a:extLst>
          </p:cNvPr>
          <p:cNvSpPr/>
          <p:nvPr/>
        </p:nvSpPr>
        <p:spPr>
          <a:xfrm>
            <a:off x="6288544" y="3289668"/>
            <a:ext cx="899410" cy="1439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07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0671-A5E8-4E0A-9972-27840E65848F}"/>
              </a:ext>
            </a:extLst>
          </p:cNvPr>
          <p:cNvSpPr>
            <a:spLocks noGrp="1"/>
          </p:cNvSpPr>
          <p:nvPr>
            <p:ph type="title"/>
          </p:nvPr>
        </p:nvSpPr>
        <p:spPr>
          <a:xfrm>
            <a:off x="839788" y="457200"/>
            <a:ext cx="6835176" cy="786984"/>
          </a:xfrm>
        </p:spPr>
        <p:txBody>
          <a:bodyPr/>
          <a:lstStyle/>
          <a:p>
            <a:r>
              <a:rPr lang="en-US"/>
              <a:t>Conditional Formatting continued</a:t>
            </a:r>
          </a:p>
        </p:txBody>
      </p:sp>
      <p:sp>
        <p:nvSpPr>
          <p:cNvPr id="4" name="Text Placeholder 3">
            <a:extLst>
              <a:ext uri="{FF2B5EF4-FFF2-40B4-BE49-F238E27FC236}">
                <a16:creationId xmlns:a16="http://schemas.microsoft.com/office/drawing/2014/main" id="{ADBE971C-6D48-4850-892B-F2D56A7B0FF9}"/>
              </a:ext>
            </a:extLst>
          </p:cNvPr>
          <p:cNvSpPr>
            <a:spLocks noGrp="1"/>
          </p:cNvSpPr>
          <p:nvPr>
            <p:ph type="body" sz="half" idx="2"/>
          </p:nvPr>
        </p:nvSpPr>
        <p:spPr>
          <a:xfrm>
            <a:off x="689548" y="1244184"/>
            <a:ext cx="6235909" cy="1828800"/>
          </a:xfrm>
        </p:spPr>
        <p:txBody>
          <a:bodyPr/>
          <a:lstStyle/>
          <a:p>
            <a:r>
              <a:rPr lang="en-US"/>
              <a:t>In the dialogue box that comes up, type in “train” (or “training”, but “train” will also find the words “trained”, “trainer”, etc.</a:t>
            </a:r>
          </a:p>
          <a:p>
            <a:r>
              <a:rPr lang="en-US"/>
              <a:t>If you want a different color combination, select that in the second box.</a:t>
            </a:r>
          </a:p>
          <a:p>
            <a:r>
              <a:rPr lang="en-US"/>
              <a:t>Then click “OK”.</a:t>
            </a:r>
          </a:p>
          <a:p>
            <a:r>
              <a:rPr lang="en-US"/>
              <a:t>The result will look something like the image below.</a:t>
            </a:r>
          </a:p>
        </p:txBody>
      </p:sp>
      <p:pic>
        <p:nvPicPr>
          <p:cNvPr id="5" name="Picture 4">
            <a:extLst>
              <a:ext uri="{FF2B5EF4-FFF2-40B4-BE49-F238E27FC236}">
                <a16:creationId xmlns:a16="http://schemas.microsoft.com/office/drawing/2014/main" id="{254FE620-8B1C-4630-BFFE-DAE39C36A402}"/>
              </a:ext>
            </a:extLst>
          </p:cNvPr>
          <p:cNvPicPr>
            <a:picLocks noChangeAspect="1"/>
          </p:cNvPicPr>
          <p:nvPr/>
        </p:nvPicPr>
        <p:blipFill>
          <a:blip r:embed="rId2"/>
          <a:stretch>
            <a:fillRect/>
          </a:stretch>
        </p:blipFill>
        <p:spPr>
          <a:xfrm>
            <a:off x="6925457" y="1244184"/>
            <a:ext cx="5133975" cy="1504950"/>
          </a:xfrm>
          <a:prstGeom prst="rect">
            <a:avLst/>
          </a:prstGeom>
        </p:spPr>
      </p:pic>
      <p:pic>
        <p:nvPicPr>
          <p:cNvPr id="6" name="Picture 5">
            <a:extLst>
              <a:ext uri="{FF2B5EF4-FFF2-40B4-BE49-F238E27FC236}">
                <a16:creationId xmlns:a16="http://schemas.microsoft.com/office/drawing/2014/main" id="{E1D3D33A-AE5C-4840-8BE0-8B06DD28728F}"/>
              </a:ext>
            </a:extLst>
          </p:cNvPr>
          <p:cNvPicPr>
            <a:picLocks noChangeAspect="1"/>
          </p:cNvPicPr>
          <p:nvPr/>
        </p:nvPicPr>
        <p:blipFill>
          <a:blip r:embed="rId3"/>
          <a:stretch>
            <a:fillRect/>
          </a:stretch>
        </p:blipFill>
        <p:spPr>
          <a:xfrm>
            <a:off x="10332" y="3282074"/>
            <a:ext cx="12192000" cy="3396042"/>
          </a:xfrm>
          <a:prstGeom prst="rect">
            <a:avLst/>
          </a:prstGeom>
        </p:spPr>
      </p:pic>
    </p:spTree>
    <p:extLst>
      <p:ext uri="{BB962C8B-B14F-4D97-AF65-F5344CB8AC3E}">
        <p14:creationId xmlns:p14="http://schemas.microsoft.com/office/powerpoint/2010/main" val="269054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9945-3D48-4D43-A191-03BFBFCEB1F0}"/>
              </a:ext>
            </a:extLst>
          </p:cNvPr>
          <p:cNvSpPr>
            <a:spLocks noGrp="1"/>
          </p:cNvSpPr>
          <p:nvPr>
            <p:ph type="title"/>
          </p:nvPr>
        </p:nvSpPr>
        <p:spPr>
          <a:xfrm>
            <a:off x="375093" y="457201"/>
            <a:ext cx="4325861" cy="596948"/>
          </a:xfrm>
        </p:spPr>
        <p:txBody>
          <a:bodyPr>
            <a:normAutofit fontScale="90000"/>
          </a:bodyPr>
          <a:lstStyle/>
          <a:p>
            <a:r>
              <a:rPr lang="en-US"/>
              <a:t>Estimate your safety budget</a:t>
            </a:r>
          </a:p>
        </p:txBody>
      </p:sp>
      <p:sp>
        <p:nvSpPr>
          <p:cNvPr id="4" name="Text Placeholder 3">
            <a:extLst>
              <a:ext uri="{FF2B5EF4-FFF2-40B4-BE49-F238E27FC236}">
                <a16:creationId xmlns:a16="http://schemas.microsoft.com/office/drawing/2014/main" id="{B416C320-E086-4A9C-93D6-9B6E67F04CDE}"/>
              </a:ext>
            </a:extLst>
          </p:cNvPr>
          <p:cNvSpPr>
            <a:spLocks noGrp="1"/>
          </p:cNvSpPr>
          <p:nvPr>
            <p:ph type="body" sz="half" idx="2"/>
          </p:nvPr>
        </p:nvSpPr>
        <p:spPr>
          <a:xfrm>
            <a:off x="538988" y="1277815"/>
            <a:ext cx="11277919" cy="2020021"/>
          </a:xfrm>
        </p:spPr>
        <p:txBody>
          <a:bodyPr/>
          <a:lstStyle/>
          <a:p>
            <a:r>
              <a:rPr lang="en-US"/>
              <a:t>You can use the green “Associated Costs” column to fill in the items that you know your department has to pay for. We’ve given you some ballpark ideas here, but you can delete those and fill in your known costs and add them up.</a:t>
            </a:r>
          </a:p>
          <a:p>
            <a:r>
              <a:rPr lang="en-US"/>
              <a:t>For example, this Maintenance department may need to replace their three harnesses this year, and so they’re budgeting $500 each for $1500 total under “inspection”, and the $2000 they know it costs to have all of their rooftop tie-offs inspected.</a:t>
            </a:r>
          </a:p>
          <a:p>
            <a:r>
              <a:rPr lang="en-US"/>
              <a:t>At the bottom of the column, you can add up your total using the method shown on the next slide.</a:t>
            </a:r>
          </a:p>
        </p:txBody>
      </p:sp>
      <p:sp>
        <p:nvSpPr>
          <p:cNvPr id="6" name="TextBox 5">
            <a:extLst>
              <a:ext uri="{FF2B5EF4-FFF2-40B4-BE49-F238E27FC236}">
                <a16:creationId xmlns:a16="http://schemas.microsoft.com/office/drawing/2014/main" id="{4385FD72-6C27-44C7-96BA-F49D7F50ACE9}"/>
              </a:ext>
            </a:extLst>
          </p:cNvPr>
          <p:cNvSpPr txBox="1"/>
          <p:nvPr/>
        </p:nvSpPr>
        <p:spPr>
          <a:xfrm>
            <a:off x="5342021" y="757989"/>
            <a:ext cx="5967663" cy="369332"/>
          </a:xfrm>
          <a:prstGeom prst="rect">
            <a:avLst/>
          </a:prstGeom>
          <a:noFill/>
        </p:spPr>
        <p:txBody>
          <a:bodyPr wrap="square" rtlCol="0">
            <a:spAutoFit/>
          </a:bodyPr>
          <a:lstStyle/>
          <a:p>
            <a:endParaRPr lang="en-US"/>
          </a:p>
        </p:txBody>
      </p:sp>
      <p:pic>
        <p:nvPicPr>
          <p:cNvPr id="10" name="Picture 9">
            <a:extLst>
              <a:ext uri="{FF2B5EF4-FFF2-40B4-BE49-F238E27FC236}">
                <a16:creationId xmlns:a16="http://schemas.microsoft.com/office/drawing/2014/main" id="{69FEDA8F-E9FD-4CEA-878E-16901C659807}"/>
              </a:ext>
            </a:extLst>
          </p:cNvPr>
          <p:cNvPicPr>
            <a:picLocks noChangeAspect="1"/>
          </p:cNvPicPr>
          <p:nvPr/>
        </p:nvPicPr>
        <p:blipFill>
          <a:blip r:embed="rId2"/>
          <a:stretch>
            <a:fillRect/>
          </a:stretch>
        </p:blipFill>
        <p:spPr>
          <a:xfrm>
            <a:off x="0" y="3639351"/>
            <a:ext cx="12192000" cy="3383643"/>
          </a:xfrm>
          <a:prstGeom prst="rect">
            <a:avLst/>
          </a:prstGeom>
        </p:spPr>
      </p:pic>
      <p:cxnSp>
        <p:nvCxnSpPr>
          <p:cNvPr id="11" name="Straight Arrow Connector 10">
            <a:extLst>
              <a:ext uri="{FF2B5EF4-FFF2-40B4-BE49-F238E27FC236}">
                <a16:creationId xmlns:a16="http://schemas.microsoft.com/office/drawing/2014/main" id="{515FF964-D102-4EC5-BCCE-C2AC7F0AE727}"/>
              </a:ext>
            </a:extLst>
          </p:cNvPr>
          <p:cNvCxnSpPr>
            <a:cxnSpLocks/>
          </p:cNvCxnSpPr>
          <p:nvPr/>
        </p:nvCxnSpPr>
        <p:spPr>
          <a:xfrm>
            <a:off x="10149840" y="2346749"/>
            <a:ext cx="899160" cy="1292602"/>
          </a:xfrm>
          <a:prstGeom prst="straightConnector1">
            <a:avLst/>
          </a:prstGeom>
          <a:ln w="38100">
            <a:solidFill>
              <a:schemeClr val="tx1"/>
            </a:solidFill>
            <a:tailEnd type="triangle"/>
          </a:ln>
          <a:effectLst>
            <a:glow rad="228600">
              <a:schemeClr val="accent4">
                <a:satMod val="175000"/>
                <a:alpha val="40000"/>
              </a:schemeClr>
            </a:glow>
            <a:outerShdw blurRad="50800" dist="50800" dir="5400000"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20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FADFA-65AE-46F0-ABC1-357F60DABFEB}"/>
              </a:ext>
            </a:extLst>
          </p:cNvPr>
          <p:cNvSpPr>
            <a:spLocks noGrp="1"/>
          </p:cNvSpPr>
          <p:nvPr>
            <p:ph type="title"/>
          </p:nvPr>
        </p:nvSpPr>
        <p:spPr>
          <a:xfrm>
            <a:off x="540848" y="350321"/>
            <a:ext cx="11023966" cy="633046"/>
          </a:xfrm>
        </p:spPr>
        <p:txBody>
          <a:bodyPr/>
          <a:lstStyle/>
          <a:p>
            <a:r>
              <a:rPr lang="en-US"/>
              <a:t>Totaling your estimated safety budget</a:t>
            </a:r>
          </a:p>
        </p:txBody>
      </p:sp>
      <p:sp>
        <p:nvSpPr>
          <p:cNvPr id="4" name="Text Placeholder 3">
            <a:extLst>
              <a:ext uri="{FF2B5EF4-FFF2-40B4-BE49-F238E27FC236}">
                <a16:creationId xmlns:a16="http://schemas.microsoft.com/office/drawing/2014/main" id="{3B695B00-7ED6-4470-BBF6-03F6B271F69D}"/>
              </a:ext>
            </a:extLst>
          </p:cNvPr>
          <p:cNvSpPr>
            <a:spLocks noGrp="1"/>
          </p:cNvSpPr>
          <p:nvPr>
            <p:ph type="body" sz="half" idx="2"/>
          </p:nvPr>
        </p:nvSpPr>
        <p:spPr>
          <a:xfrm>
            <a:off x="453911" y="1090246"/>
            <a:ext cx="11446446" cy="3259016"/>
          </a:xfrm>
        </p:spPr>
        <p:txBody>
          <a:bodyPr>
            <a:normAutofit/>
          </a:bodyPr>
          <a:lstStyle/>
          <a:p>
            <a:r>
              <a:rPr lang="en-US"/>
              <a:t>For this to work properly, all of the entries in the column you want to add up have to be only numbers – no text, no punctuation.</a:t>
            </a:r>
          </a:p>
          <a:p>
            <a:pPr marL="342900" indent="-342900">
              <a:buFont typeface="+mj-lt"/>
              <a:buAutoNum type="arabicPeriod"/>
            </a:pPr>
            <a:r>
              <a:rPr lang="en-US"/>
              <a:t>Scroll down to the row below the last entry. In the cell below the bottom of the green column - Type the following: </a:t>
            </a:r>
            <a:r>
              <a:rPr lang="en-US" b="1"/>
              <a:t>=SUM(</a:t>
            </a:r>
          </a:p>
          <a:p>
            <a:pPr marL="342900" indent="-342900">
              <a:buFont typeface="+mj-lt"/>
              <a:buAutoNum type="arabicPeriod"/>
            </a:pPr>
            <a:r>
              <a:rPr lang="en-US"/>
              <a:t>Use your mouse to highlight the cells you want to add up. Remember not to include the column header! This will auto-populate the cell and it will read something like: </a:t>
            </a:r>
            <a:r>
              <a:rPr lang="en-US" b="1"/>
              <a:t>=SUM(H2:H243</a:t>
            </a:r>
          </a:p>
          <a:p>
            <a:pPr marL="342900" indent="-342900">
              <a:buFont typeface="+mj-lt"/>
              <a:buAutoNum type="arabicPeriod"/>
            </a:pPr>
            <a:r>
              <a:rPr lang="en-US"/>
              <a:t>The numbers may vary depending on how many lines you’re totaling. Add the other parenthesis so it looks like this: </a:t>
            </a:r>
            <a:r>
              <a:rPr lang="en-US" b="1"/>
              <a:t>=SUM(H2:H243)</a:t>
            </a:r>
          </a:p>
          <a:p>
            <a:pPr marL="342900" indent="-342900">
              <a:buFont typeface="+mj-lt"/>
              <a:buAutoNum type="arabicPeriod"/>
            </a:pPr>
            <a:r>
              <a:rPr lang="en-US"/>
              <a:t>Hit </a:t>
            </a:r>
            <a:r>
              <a:rPr lang="en-US" b="1"/>
              <a:t>Enter</a:t>
            </a:r>
            <a:r>
              <a:rPr lang="en-US"/>
              <a:t>. It should calculate the total of the numbers you selected in that column. If it gives you an error, check to make sure that everything you selected is only a number (no letters), and that you put the formula in as above, with no spaces and with the equals sign, parentheses, and colon where they should be.</a:t>
            </a:r>
          </a:p>
        </p:txBody>
      </p:sp>
      <p:pic>
        <p:nvPicPr>
          <p:cNvPr id="5" name="Picture 4">
            <a:extLst>
              <a:ext uri="{FF2B5EF4-FFF2-40B4-BE49-F238E27FC236}">
                <a16:creationId xmlns:a16="http://schemas.microsoft.com/office/drawing/2014/main" id="{40BDA969-E58D-4470-9E65-E28911A817AC}"/>
              </a:ext>
            </a:extLst>
          </p:cNvPr>
          <p:cNvPicPr>
            <a:picLocks noChangeAspect="1"/>
          </p:cNvPicPr>
          <p:nvPr/>
        </p:nvPicPr>
        <p:blipFill>
          <a:blip r:embed="rId2"/>
          <a:stretch>
            <a:fillRect/>
          </a:stretch>
        </p:blipFill>
        <p:spPr>
          <a:xfrm>
            <a:off x="0" y="5196066"/>
            <a:ext cx="12192000" cy="826851"/>
          </a:xfrm>
          <a:prstGeom prst="rect">
            <a:avLst/>
          </a:prstGeom>
        </p:spPr>
      </p:pic>
      <p:sp>
        <p:nvSpPr>
          <p:cNvPr id="6" name="Oval 5">
            <a:extLst>
              <a:ext uri="{FF2B5EF4-FFF2-40B4-BE49-F238E27FC236}">
                <a16:creationId xmlns:a16="http://schemas.microsoft.com/office/drawing/2014/main" id="{C4DC6488-69A6-4F93-B420-4A0D8CA62B68}"/>
              </a:ext>
            </a:extLst>
          </p:cNvPr>
          <p:cNvSpPr/>
          <p:nvPr/>
        </p:nvSpPr>
        <p:spPr>
          <a:xfrm>
            <a:off x="10937630" y="5486400"/>
            <a:ext cx="1254369" cy="73855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47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8CC9-AF9C-4E96-B519-08165AB3127A}"/>
              </a:ext>
            </a:extLst>
          </p:cNvPr>
          <p:cNvSpPr>
            <a:spLocks noGrp="1"/>
          </p:cNvSpPr>
          <p:nvPr>
            <p:ph type="title"/>
          </p:nvPr>
        </p:nvSpPr>
        <p:spPr>
          <a:xfrm>
            <a:off x="838200" y="365125"/>
            <a:ext cx="4542692" cy="678229"/>
          </a:xfrm>
        </p:spPr>
        <p:txBody>
          <a:bodyPr>
            <a:normAutofit/>
          </a:bodyPr>
          <a:lstStyle/>
          <a:p>
            <a:r>
              <a:rPr lang="en-US" sz="3200"/>
              <a:t>Records Retention</a:t>
            </a:r>
          </a:p>
        </p:txBody>
      </p:sp>
      <p:sp>
        <p:nvSpPr>
          <p:cNvPr id="3" name="Content Placeholder 2">
            <a:extLst>
              <a:ext uri="{FF2B5EF4-FFF2-40B4-BE49-F238E27FC236}">
                <a16:creationId xmlns:a16="http://schemas.microsoft.com/office/drawing/2014/main" id="{B6FC163B-FAD8-4265-BCDA-A0219A31A55A}"/>
              </a:ext>
            </a:extLst>
          </p:cNvPr>
          <p:cNvSpPr>
            <a:spLocks noGrp="1"/>
          </p:cNvSpPr>
          <p:nvPr>
            <p:ph idx="1"/>
          </p:nvPr>
        </p:nvSpPr>
        <p:spPr>
          <a:xfrm>
            <a:off x="838200" y="1043354"/>
            <a:ext cx="10515600" cy="2043975"/>
          </a:xfrm>
        </p:spPr>
        <p:txBody>
          <a:bodyPr>
            <a:normAutofit/>
          </a:bodyPr>
          <a:lstStyle/>
          <a:p>
            <a:r>
              <a:rPr lang="en-US" sz="2400"/>
              <a:t>The CRG also provides information on how long records should be retained. </a:t>
            </a:r>
            <a:r>
              <a:rPr lang="en-US" sz="2400" b="1">
                <a:solidFill>
                  <a:srgbClr val="FF0000"/>
                </a:solidFill>
              </a:rPr>
              <a:t>NOTE that we are still awaiting final approval on this records retention plan, so PLEASE do not throw anything out yet!</a:t>
            </a:r>
            <a:endParaRPr lang="en-US" sz="2400"/>
          </a:p>
          <a:p>
            <a:r>
              <a:rPr lang="en-US" sz="2400"/>
              <a:t>Column E shows this information. Some explanations of exactly what this means are on the next slide.</a:t>
            </a:r>
          </a:p>
        </p:txBody>
      </p:sp>
      <p:pic>
        <p:nvPicPr>
          <p:cNvPr id="4" name="Picture 3">
            <a:extLst>
              <a:ext uri="{FF2B5EF4-FFF2-40B4-BE49-F238E27FC236}">
                <a16:creationId xmlns:a16="http://schemas.microsoft.com/office/drawing/2014/main" id="{A86BD066-BFD1-4A8F-BF24-98C05FA7D182}"/>
              </a:ext>
            </a:extLst>
          </p:cNvPr>
          <p:cNvPicPr>
            <a:picLocks noChangeAspect="1"/>
          </p:cNvPicPr>
          <p:nvPr/>
        </p:nvPicPr>
        <p:blipFill rotWithShape="1">
          <a:blip r:embed="rId2"/>
          <a:srcRect b="19731"/>
          <a:stretch/>
        </p:blipFill>
        <p:spPr>
          <a:xfrm>
            <a:off x="78658" y="3358012"/>
            <a:ext cx="12192000" cy="3499988"/>
          </a:xfrm>
          <a:prstGeom prst="rect">
            <a:avLst/>
          </a:prstGeom>
        </p:spPr>
      </p:pic>
      <p:cxnSp>
        <p:nvCxnSpPr>
          <p:cNvPr id="5" name="Straight Arrow Connector 4">
            <a:extLst>
              <a:ext uri="{FF2B5EF4-FFF2-40B4-BE49-F238E27FC236}">
                <a16:creationId xmlns:a16="http://schemas.microsoft.com/office/drawing/2014/main" id="{D77F999F-08C8-4457-81E1-137F6A120117}"/>
              </a:ext>
            </a:extLst>
          </p:cNvPr>
          <p:cNvCxnSpPr>
            <a:cxnSpLocks/>
          </p:cNvCxnSpPr>
          <p:nvPr/>
        </p:nvCxnSpPr>
        <p:spPr>
          <a:xfrm>
            <a:off x="4011561" y="2507226"/>
            <a:ext cx="1641987" cy="921774"/>
          </a:xfrm>
          <a:prstGeom prst="straightConnector1">
            <a:avLst/>
          </a:prstGeom>
          <a:ln w="38100">
            <a:solidFill>
              <a:schemeClr val="tx1"/>
            </a:solidFill>
            <a:tailEnd type="triangle"/>
          </a:ln>
          <a:effectLst>
            <a:glow rad="228600">
              <a:schemeClr val="accent4">
                <a:satMod val="175000"/>
                <a:alpha val="40000"/>
              </a:schemeClr>
            </a:glow>
            <a:outerShdw blurRad="50800" dist="50800" dir="5400000"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47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4FA7-CEF8-470F-B87E-A9F933778857}"/>
              </a:ext>
            </a:extLst>
          </p:cNvPr>
          <p:cNvSpPr>
            <a:spLocks noGrp="1"/>
          </p:cNvSpPr>
          <p:nvPr>
            <p:ph type="title"/>
          </p:nvPr>
        </p:nvSpPr>
        <p:spPr>
          <a:xfrm>
            <a:off x="511277" y="365126"/>
            <a:ext cx="10842523" cy="667262"/>
          </a:xfrm>
        </p:spPr>
        <p:txBody>
          <a:bodyPr>
            <a:normAutofit/>
          </a:bodyPr>
          <a:lstStyle/>
          <a:p>
            <a:r>
              <a:rPr lang="en-US" sz="3600"/>
              <a:t>Records retention continued</a:t>
            </a:r>
          </a:p>
        </p:txBody>
      </p:sp>
      <p:sp>
        <p:nvSpPr>
          <p:cNvPr id="3" name="Content Placeholder 2">
            <a:extLst>
              <a:ext uri="{FF2B5EF4-FFF2-40B4-BE49-F238E27FC236}">
                <a16:creationId xmlns:a16="http://schemas.microsoft.com/office/drawing/2014/main" id="{A28E0D7D-A89E-4ABD-8150-44F2F8EF7D2C}"/>
              </a:ext>
            </a:extLst>
          </p:cNvPr>
          <p:cNvSpPr>
            <a:spLocks noGrp="1"/>
          </p:cNvSpPr>
          <p:nvPr>
            <p:ph idx="1"/>
          </p:nvPr>
        </p:nvSpPr>
        <p:spPr>
          <a:xfrm>
            <a:off x="511277" y="1120877"/>
            <a:ext cx="10842523" cy="5056086"/>
          </a:xfrm>
        </p:spPr>
        <p:txBody>
          <a:bodyPr>
            <a:normAutofit/>
          </a:bodyPr>
          <a:lstStyle/>
          <a:p>
            <a:r>
              <a:rPr lang="en-US" sz="2000" b="1"/>
              <a:t>End of calendar year + 1 year </a:t>
            </a:r>
            <a:r>
              <a:rPr lang="en-US" sz="2000"/>
              <a:t>(or any other number of years): At the end of 2022, you will keep all 2022 records for that item plus all records from the previous year (or 3 years or whatever is specified). Once the EHS Records Retention plan is approved, you can discard the older records.</a:t>
            </a:r>
          </a:p>
          <a:p>
            <a:r>
              <a:rPr lang="en-US" sz="2000" b="1"/>
              <a:t>End of calendar year…. OR separation of employment + 30 years</a:t>
            </a:r>
            <a:r>
              <a:rPr lang="en-US" sz="2000"/>
              <a:t>: </a:t>
            </a:r>
            <a:r>
              <a:rPr lang="en-US" sz="2000" u="sng"/>
              <a:t>Whichever is longer</a:t>
            </a:r>
            <a:r>
              <a:rPr lang="en-US" sz="2000"/>
              <a:t> applies. This usually means we keep that record for 30 years beyond when the employee retires/leaves.</a:t>
            </a:r>
          </a:p>
          <a:p>
            <a:r>
              <a:rPr lang="en-US" sz="2000" b="1"/>
              <a:t>Until superseded </a:t>
            </a:r>
            <a:r>
              <a:rPr lang="en-US" sz="2000"/>
              <a:t>or</a:t>
            </a:r>
            <a:r>
              <a:rPr lang="en-US" sz="2000" b="1"/>
              <a:t> Retain current version</a:t>
            </a:r>
            <a:r>
              <a:rPr lang="en-US" sz="2000"/>
              <a:t>: When you update this document, keep the new version and discard the old one</a:t>
            </a:r>
          </a:p>
          <a:p>
            <a:r>
              <a:rPr lang="en-US" sz="2000" b="1"/>
              <a:t>Until superseded + 1 year (or any other number of years)</a:t>
            </a:r>
            <a:r>
              <a:rPr lang="en-US" sz="2000"/>
              <a:t>:  Keep the most recent and the last one before that. Once the EHS Records Retention plan is approved, you can discard the older records.</a:t>
            </a:r>
          </a:p>
          <a:p>
            <a:r>
              <a:rPr lang="en-US" sz="2000" b="1"/>
              <a:t>Life of equipment:</a:t>
            </a:r>
            <a:r>
              <a:rPr lang="en-US" sz="2000"/>
              <a:t> Keep these records as long as you have that equipment, and transfer them with the equipment if you transfer the equipment to someone else.</a:t>
            </a:r>
          </a:p>
          <a:p>
            <a:r>
              <a:rPr lang="en-US" sz="2000" b="1">
                <a:solidFill>
                  <a:srgbClr val="FF0000"/>
                </a:solidFill>
              </a:rPr>
              <a:t>NOTE that we are still awaiting final approval on this records retention plan, so PLEASE do not throw anything out yet!</a:t>
            </a:r>
            <a:endParaRPr lang="en-US" sz="2000"/>
          </a:p>
          <a:p>
            <a:endParaRPr lang="en-US" sz="2000"/>
          </a:p>
        </p:txBody>
      </p:sp>
    </p:spTree>
    <p:extLst>
      <p:ext uri="{BB962C8B-B14F-4D97-AF65-F5344CB8AC3E}">
        <p14:creationId xmlns:p14="http://schemas.microsoft.com/office/powerpoint/2010/main" val="250546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B9E7-C1A9-46E2-9E6A-1C466915F0FB}"/>
              </a:ext>
            </a:extLst>
          </p:cNvPr>
          <p:cNvSpPr>
            <a:spLocks noGrp="1"/>
          </p:cNvSpPr>
          <p:nvPr>
            <p:ph type="title"/>
          </p:nvPr>
        </p:nvSpPr>
        <p:spPr>
          <a:xfrm>
            <a:off x="619432" y="365125"/>
            <a:ext cx="10734368" cy="637765"/>
          </a:xfrm>
        </p:spPr>
        <p:txBody>
          <a:bodyPr>
            <a:normAutofit/>
          </a:bodyPr>
          <a:lstStyle/>
          <a:p>
            <a:r>
              <a:rPr lang="en-US" sz="3200"/>
              <a:t>Record retention continued</a:t>
            </a:r>
          </a:p>
        </p:txBody>
      </p:sp>
      <p:sp>
        <p:nvSpPr>
          <p:cNvPr id="3" name="Content Placeholder 2">
            <a:extLst>
              <a:ext uri="{FF2B5EF4-FFF2-40B4-BE49-F238E27FC236}">
                <a16:creationId xmlns:a16="http://schemas.microsoft.com/office/drawing/2014/main" id="{4FAA455A-B9CE-472A-9227-9C89203F575E}"/>
              </a:ext>
            </a:extLst>
          </p:cNvPr>
          <p:cNvSpPr>
            <a:spLocks noGrp="1"/>
          </p:cNvSpPr>
          <p:nvPr>
            <p:ph idx="1"/>
          </p:nvPr>
        </p:nvSpPr>
        <p:spPr>
          <a:xfrm>
            <a:off x="619432" y="1002890"/>
            <a:ext cx="10734368" cy="5174073"/>
          </a:xfrm>
        </p:spPr>
        <p:txBody>
          <a:bodyPr/>
          <a:lstStyle/>
          <a:p>
            <a:r>
              <a:rPr lang="en-US" sz="2000" b="1"/>
              <a:t>Period of employment in the work unit</a:t>
            </a:r>
            <a:r>
              <a:rPr lang="en-US" sz="2000"/>
              <a:t>: Keep these records until the employee retires or moves elsewhere. If the employee moves within PSU, those records can be transferred to the new supervisor.</a:t>
            </a:r>
          </a:p>
          <a:p>
            <a:r>
              <a:rPr lang="en-US" sz="2000" b="1"/>
              <a:t>Retain at campus for 3 years, then archive with EHS</a:t>
            </a:r>
            <a:r>
              <a:rPr lang="en-US" sz="2000"/>
              <a:t>:  Keep these documents for 3 years, and at the end of that calendar year, hand them to your Campus EHS Representative and we’ll archive them.</a:t>
            </a:r>
          </a:p>
          <a:p>
            <a:r>
              <a:rPr lang="en-US" sz="2000" b="1"/>
              <a:t>EHS maintains record</a:t>
            </a:r>
            <a:r>
              <a:rPr lang="en-US" sz="2000"/>
              <a:t>: If you have any of these, hand them over to your EHS contact.</a:t>
            </a:r>
          </a:p>
          <a:p>
            <a:r>
              <a:rPr lang="en-US" sz="2000" b="1"/>
              <a:t>N/A</a:t>
            </a:r>
            <a:r>
              <a:rPr lang="en-US" sz="2000"/>
              <a:t>:  No recordkeeping applies to this item.</a:t>
            </a:r>
          </a:p>
          <a:p>
            <a:r>
              <a:rPr lang="en-US" sz="2000" b="1">
                <a:solidFill>
                  <a:srgbClr val="FF0000"/>
                </a:solidFill>
              </a:rPr>
              <a:t>NOTE that we are still awaiting final approval on this records retention plan, so PLEASE do not throw anything out yet!</a:t>
            </a:r>
            <a:endParaRPr lang="en-US" sz="2000">
              <a:solidFill>
                <a:srgbClr val="FF0000"/>
              </a:solidFill>
            </a:endParaRPr>
          </a:p>
          <a:p>
            <a:r>
              <a:rPr lang="en-US" sz="2000"/>
              <a:t>As always, if you have any questions, please ask us! We’re happy to help.</a:t>
            </a:r>
          </a:p>
        </p:txBody>
      </p:sp>
    </p:spTree>
    <p:extLst>
      <p:ext uri="{BB962C8B-B14F-4D97-AF65-F5344CB8AC3E}">
        <p14:creationId xmlns:p14="http://schemas.microsoft.com/office/powerpoint/2010/main" val="281421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7806"/>
            <a:ext cx="10515600" cy="1325563"/>
          </a:xfrm>
        </p:spPr>
        <p:txBody>
          <a:bodyPr>
            <a:normAutofit/>
          </a:bodyPr>
          <a:lstStyle/>
          <a:p>
            <a:r>
              <a:rPr lang="en-US" sz="4000" b="1">
                <a:latin typeface="+mn-lt"/>
              </a:rPr>
              <a:t>Excel help</a:t>
            </a:r>
          </a:p>
        </p:txBody>
      </p:sp>
      <p:sp>
        <p:nvSpPr>
          <p:cNvPr id="3" name="Text Placeholder 2"/>
          <p:cNvSpPr>
            <a:spLocks noGrp="1"/>
          </p:cNvSpPr>
          <p:nvPr>
            <p:ph idx="1"/>
          </p:nvPr>
        </p:nvSpPr>
        <p:spPr/>
        <p:txBody>
          <a:bodyPr>
            <a:normAutofit/>
          </a:bodyPr>
          <a:lstStyle/>
          <a:p>
            <a:pPr marL="0" indent="0">
              <a:buNone/>
            </a:pPr>
            <a:r>
              <a:rPr lang="en-US" dirty="0"/>
              <a:t>There are several sources of help if you want to learn more about how to make Excel work for you, </a:t>
            </a:r>
            <a:r>
              <a:rPr lang="en-US"/>
              <a:t>including:</a:t>
            </a:r>
          </a:p>
          <a:p>
            <a:pPr marL="0" indent="0">
              <a:buNone/>
            </a:pPr>
            <a:endParaRPr lang="en-US" dirty="0"/>
          </a:p>
          <a:p>
            <a:r>
              <a:rPr lang="en-US" dirty="0"/>
              <a:t>Tutorials at </a:t>
            </a:r>
            <a:r>
              <a:rPr lang="en-US" dirty="0">
                <a:hlinkClick r:id="rId2" action="ppaction://hlinkfile"/>
              </a:rPr>
              <a:t>linkedinlearning.psu.edu</a:t>
            </a:r>
            <a:endParaRPr lang="en-US" dirty="0"/>
          </a:p>
          <a:p>
            <a:r>
              <a:rPr lang="en-US" dirty="0"/>
              <a:t>Courses at </a:t>
            </a:r>
            <a:r>
              <a:rPr lang="en-US" dirty="0">
                <a:hlinkClick r:id="rId3" action="ppaction://hlinkfile"/>
              </a:rPr>
              <a:t>lrn.psu.edu</a:t>
            </a:r>
            <a:r>
              <a:rPr lang="en-US" dirty="0"/>
              <a:t> (look under Technology &gt; Office 365)</a:t>
            </a:r>
          </a:p>
          <a:p>
            <a:r>
              <a:rPr lang="en-US" dirty="0"/>
              <a:t>Microsoft support at </a:t>
            </a:r>
            <a:r>
              <a:rPr lang="en-US" dirty="0">
                <a:hlinkClick r:id="rId4" action="ppaction://hlinkfile"/>
              </a:rPr>
              <a:t>support.office.com</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259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G:\OPP ID xmas\Division marks\EHS\OPP_EHS horizontal posit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F9141F-D264-46EE-B238-4FDA5601EF05}"/>
              </a:ext>
            </a:extLst>
          </p:cNvPr>
          <p:cNvSpPr>
            <a:spLocks noGrp="1"/>
          </p:cNvSpPr>
          <p:nvPr>
            <p:ph type="title"/>
          </p:nvPr>
        </p:nvSpPr>
        <p:spPr>
          <a:xfrm>
            <a:off x="838200" y="299342"/>
            <a:ext cx="10515600" cy="1325563"/>
          </a:xfrm>
        </p:spPr>
        <p:txBody>
          <a:bodyPr>
            <a:normAutofit/>
          </a:bodyPr>
          <a:lstStyle/>
          <a:p>
            <a:r>
              <a:rPr lang="en-US" sz="4000" b="1"/>
              <a:t>What is the EHS Compliance Requirements Guide?</a:t>
            </a:r>
          </a:p>
        </p:txBody>
      </p:sp>
      <p:sp>
        <p:nvSpPr>
          <p:cNvPr id="3" name="Content Placeholder 2">
            <a:extLst>
              <a:ext uri="{FF2B5EF4-FFF2-40B4-BE49-F238E27FC236}">
                <a16:creationId xmlns:a16="http://schemas.microsoft.com/office/drawing/2014/main" id="{355E1701-264A-4E57-AEC7-14C321E43C66}"/>
              </a:ext>
            </a:extLst>
          </p:cNvPr>
          <p:cNvSpPr>
            <a:spLocks noGrp="1"/>
          </p:cNvSpPr>
          <p:nvPr>
            <p:ph idx="1"/>
          </p:nvPr>
        </p:nvSpPr>
        <p:spPr>
          <a:xfrm>
            <a:off x="838200" y="1543256"/>
            <a:ext cx="10795000" cy="3863220"/>
          </a:xfrm>
        </p:spPr>
        <p:txBody>
          <a:bodyPr>
            <a:normAutofit/>
          </a:bodyPr>
          <a:lstStyle/>
          <a:p>
            <a:pPr marL="0" indent="0">
              <a:buNone/>
            </a:pPr>
            <a:r>
              <a:rPr lang="en-US" sz="2400" b="1"/>
              <a:t>A comprehensive (we hope!) list of all EHS compliance-related tasks a work unit may have to perform including:</a:t>
            </a:r>
          </a:p>
          <a:p>
            <a:pPr lvl="1"/>
            <a:r>
              <a:rPr lang="en-US"/>
              <a:t>Inspections of equipment, workplaces, tie-off points, etc.</a:t>
            </a:r>
          </a:p>
          <a:p>
            <a:pPr lvl="1"/>
            <a:r>
              <a:rPr lang="en-US"/>
              <a:t>Trainings</a:t>
            </a:r>
          </a:p>
          <a:p>
            <a:pPr lvl="1"/>
            <a:r>
              <a:rPr lang="en-US"/>
              <a:t>Time-of-use requirements</a:t>
            </a:r>
          </a:p>
          <a:p>
            <a:pPr lvl="1"/>
            <a:r>
              <a:rPr lang="en-US"/>
              <a:t>Permits, licenses, inventories, and other required documentation</a:t>
            </a:r>
          </a:p>
          <a:p>
            <a:pPr lvl="1"/>
            <a:r>
              <a:rPr lang="en-US"/>
              <a:t>Equipment calibration and testing</a:t>
            </a:r>
          </a:p>
          <a:p>
            <a:pPr lvl="1"/>
            <a:r>
              <a:rPr lang="en-US"/>
              <a:t>Recordkeeping related to safety tasks</a:t>
            </a:r>
          </a:p>
          <a:p>
            <a:pPr lvl="1"/>
            <a:endParaRPr lang="en-US" sz="2800"/>
          </a:p>
        </p:txBody>
      </p:sp>
    </p:spTree>
    <p:extLst>
      <p:ext uri="{BB962C8B-B14F-4D97-AF65-F5344CB8AC3E}">
        <p14:creationId xmlns:p14="http://schemas.microsoft.com/office/powerpoint/2010/main" val="82881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FFBF-F3E5-46C6-92CF-2E8492E0A242}"/>
              </a:ext>
            </a:extLst>
          </p:cNvPr>
          <p:cNvSpPr>
            <a:spLocks noGrp="1"/>
          </p:cNvSpPr>
          <p:nvPr>
            <p:ph type="title"/>
          </p:nvPr>
        </p:nvSpPr>
        <p:spPr>
          <a:xfrm>
            <a:off x="726919" y="576263"/>
            <a:ext cx="10515600" cy="2852737"/>
          </a:xfrm>
        </p:spPr>
        <p:txBody>
          <a:bodyPr/>
          <a:lstStyle/>
          <a:p>
            <a:pPr algn="ctr"/>
            <a:r>
              <a:rPr lang="en-US"/>
              <a:t>Further questions?	</a:t>
            </a:r>
            <a:br>
              <a:rPr lang="en-US"/>
            </a:br>
            <a:r>
              <a:rPr lang="en-US"/>
              <a:t>Contact EHS:</a:t>
            </a:r>
          </a:p>
        </p:txBody>
      </p:sp>
      <p:sp>
        <p:nvSpPr>
          <p:cNvPr id="3" name="Text Placeholder 2">
            <a:extLst>
              <a:ext uri="{FF2B5EF4-FFF2-40B4-BE49-F238E27FC236}">
                <a16:creationId xmlns:a16="http://schemas.microsoft.com/office/drawing/2014/main" id="{282FC794-E2B6-41AA-B022-62B74998D589}"/>
              </a:ext>
            </a:extLst>
          </p:cNvPr>
          <p:cNvSpPr>
            <a:spLocks noGrp="1"/>
          </p:cNvSpPr>
          <p:nvPr>
            <p:ph type="body" idx="1"/>
          </p:nvPr>
        </p:nvSpPr>
        <p:spPr>
          <a:xfrm>
            <a:off x="838200" y="3690053"/>
            <a:ext cx="10515600" cy="1871298"/>
          </a:xfrm>
        </p:spPr>
        <p:txBody>
          <a:bodyPr>
            <a:normAutofit/>
          </a:bodyPr>
          <a:lstStyle/>
          <a:p>
            <a:pPr algn="ctr"/>
            <a:r>
              <a:rPr lang="en-US">
                <a:solidFill>
                  <a:schemeClr val="tx1"/>
                </a:solidFill>
              </a:rPr>
              <a:t>Email </a:t>
            </a:r>
            <a:r>
              <a:rPr lang="en-US">
                <a:solidFill>
                  <a:srgbClr val="0070C0"/>
                </a:solidFill>
                <a:hlinkClick r:id="rId2">
                  <a:extLst>
                    <a:ext uri="{A12FA001-AC4F-418D-AE19-62706E023703}">
                      <ahyp:hlinkClr xmlns:ahyp="http://schemas.microsoft.com/office/drawing/2018/hyperlinkcolor" val="tx"/>
                    </a:ext>
                  </a:extLst>
                </a:hlinkClick>
              </a:rPr>
              <a:t>psuehs@psu.edu</a:t>
            </a:r>
            <a:endParaRPr lang="en-US">
              <a:solidFill>
                <a:srgbClr val="0070C0"/>
              </a:solidFill>
            </a:endParaRPr>
          </a:p>
          <a:p>
            <a:pPr algn="ctr"/>
            <a:r>
              <a:rPr lang="en-US">
                <a:solidFill>
                  <a:schemeClr val="tx1"/>
                </a:solidFill>
              </a:rPr>
              <a:t>Call 814-865-6391</a:t>
            </a:r>
          </a:p>
          <a:p>
            <a:pPr algn="ctr"/>
            <a:r>
              <a:rPr lang="en-US">
                <a:solidFill>
                  <a:schemeClr val="tx1"/>
                </a:solidFill>
              </a:rPr>
              <a:t>Talk to your Safety Officer </a:t>
            </a:r>
          </a:p>
          <a:p>
            <a:pPr algn="ctr"/>
            <a:r>
              <a:rPr lang="en-US">
                <a:solidFill>
                  <a:schemeClr val="tx1"/>
                </a:solidFill>
              </a:rPr>
              <a:t>or Campus EHS Representative</a:t>
            </a:r>
          </a:p>
        </p:txBody>
      </p:sp>
    </p:spTree>
    <p:extLst>
      <p:ext uri="{BB962C8B-B14F-4D97-AF65-F5344CB8AC3E}">
        <p14:creationId xmlns:p14="http://schemas.microsoft.com/office/powerpoint/2010/main" val="343228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G:\OPP ID xmas\Division marks\EHS\OPP_EHS horizontal posit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00668"/>
            <a:ext cx="10515600" cy="1325563"/>
          </a:xfrm>
        </p:spPr>
        <p:txBody>
          <a:bodyPr>
            <a:normAutofit/>
          </a:bodyPr>
          <a:lstStyle/>
          <a:p>
            <a:pPr algn="ctr"/>
            <a:r>
              <a:rPr lang="en-US" sz="4000" b="1"/>
              <a:t>2022 EHS </a:t>
            </a:r>
            <a:r>
              <a:rPr lang="en-US" sz="4000" b="1">
                <a:cs typeface="Times New Roman" panose="02020603050405020304" pitchFamily="18" charset="0"/>
              </a:rPr>
              <a:t>Compliance Requirements Guide</a:t>
            </a:r>
            <a:endParaRPr lang="en-US" sz="4000" b="1"/>
          </a:p>
        </p:txBody>
      </p:sp>
      <p:sp>
        <p:nvSpPr>
          <p:cNvPr id="3" name="Content Placeholder 2"/>
          <p:cNvSpPr>
            <a:spLocks noGrp="1"/>
          </p:cNvSpPr>
          <p:nvPr>
            <p:ph idx="1"/>
          </p:nvPr>
        </p:nvSpPr>
        <p:spPr>
          <a:xfrm>
            <a:off x="321364" y="1372890"/>
            <a:ext cx="11724861" cy="4679468"/>
          </a:xfrm>
        </p:spPr>
        <p:txBody>
          <a:bodyPr>
            <a:normAutofit/>
          </a:bodyPr>
          <a:lstStyle/>
          <a:p>
            <a:pPr marL="457200" lvl="1" indent="0">
              <a:buNone/>
            </a:pPr>
            <a:r>
              <a:rPr lang="en-US" b="1"/>
              <a:t>The guide has been revised with comprehensive EHS Program approach and defined as a compliance monitoring tool for customers university-wide</a:t>
            </a:r>
            <a:r>
              <a:rPr lang="en-US"/>
              <a:t>. </a:t>
            </a:r>
          </a:p>
          <a:p>
            <a:pPr marL="457200" lvl="1" indent="0">
              <a:buNone/>
            </a:pPr>
            <a:r>
              <a:rPr lang="en-US"/>
              <a:t>The Guide: </a:t>
            </a:r>
          </a:p>
          <a:p>
            <a:pPr lvl="2"/>
            <a:r>
              <a:rPr lang="en-US" sz="2400"/>
              <a:t>Describes what is required</a:t>
            </a:r>
          </a:p>
          <a:p>
            <a:pPr lvl="2"/>
            <a:r>
              <a:rPr lang="en-US" sz="2400"/>
              <a:t>Includes frequency</a:t>
            </a:r>
          </a:p>
          <a:p>
            <a:pPr lvl="2"/>
            <a:r>
              <a:rPr lang="en-US" sz="2400"/>
              <a:t>Dovetails with the  EHS Records Retention Plan</a:t>
            </a:r>
          </a:p>
          <a:p>
            <a:pPr lvl="1"/>
            <a:r>
              <a:rPr lang="en-US"/>
              <a:t>Is tailored towards different work units and customizable </a:t>
            </a:r>
          </a:p>
          <a:p>
            <a:pPr lvl="1"/>
            <a:r>
              <a:rPr lang="en-US"/>
              <a:t>Can be used to populate work order and task management systems, tracking sheets, calendars, etc. and to help you budget for safety needs</a:t>
            </a:r>
          </a:p>
        </p:txBody>
      </p:sp>
    </p:spTree>
    <p:extLst>
      <p:ext uri="{BB962C8B-B14F-4D97-AF65-F5344CB8AC3E}">
        <p14:creationId xmlns:p14="http://schemas.microsoft.com/office/powerpoint/2010/main" val="269165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3CE2-366F-471C-93B7-F51090DB5D2C}"/>
              </a:ext>
            </a:extLst>
          </p:cNvPr>
          <p:cNvSpPr>
            <a:spLocks noGrp="1"/>
          </p:cNvSpPr>
          <p:nvPr>
            <p:ph type="title"/>
          </p:nvPr>
        </p:nvSpPr>
        <p:spPr>
          <a:xfrm>
            <a:off x="838200" y="180935"/>
            <a:ext cx="10515600" cy="1325563"/>
          </a:xfrm>
        </p:spPr>
        <p:txBody>
          <a:bodyPr>
            <a:normAutofit/>
          </a:bodyPr>
          <a:lstStyle/>
          <a:p>
            <a:pPr algn="ctr"/>
            <a:r>
              <a:rPr lang="en-US" sz="4000" b="1"/>
              <a:t>What has changed?</a:t>
            </a:r>
          </a:p>
        </p:txBody>
      </p:sp>
      <p:sp>
        <p:nvSpPr>
          <p:cNvPr id="3" name="Content Placeholder 2">
            <a:extLst>
              <a:ext uri="{FF2B5EF4-FFF2-40B4-BE49-F238E27FC236}">
                <a16:creationId xmlns:a16="http://schemas.microsoft.com/office/drawing/2014/main" id="{164D132B-52B3-480D-9723-FB2630405F9E}"/>
              </a:ext>
            </a:extLst>
          </p:cNvPr>
          <p:cNvSpPr>
            <a:spLocks noGrp="1"/>
          </p:cNvSpPr>
          <p:nvPr>
            <p:ph idx="1"/>
          </p:nvPr>
        </p:nvSpPr>
        <p:spPr>
          <a:xfrm>
            <a:off x="838200" y="1404606"/>
            <a:ext cx="10515600" cy="4351338"/>
          </a:xfrm>
        </p:spPr>
        <p:txBody>
          <a:bodyPr>
            <a:normAutofit/>
          </a:bodyPr>
          <a:lstStyle/>
          <a:p>
            <a:r>
              <a:rPr lang="en-US" sz="2400"/>
              <a:t>Updated to include all current programs and guidelines</a:t>
            </a:r>
          </a:p>
          <a:p>
            <a:r>
              <a:rPr lang="en-US" sz="2400"/>
              <a:t>Meshed with Records Retention Plan</a:t>
            </a:r>
          </a:p>
          <a:p>
            <a:r>
              <a:rPr lang="en-US" sz="2400"/>
              <a:t>Includes programs in Office of the Physical Plant (OPP) Safety that are not currently in EHS listing</a:t>
            </a:r>
          </a:p>
          <a:p>
            <a:r>
              <a:rPr lang="en-US" sz="2400"/>
              <a:t>Cross-references to related programs and requirements housed in Office of the Senior Vice President for Research (OVPR) and Ethics &amp; Compliance (E&amp;C)</a:t>
            </a:r>
          </a:p>
          <a:p>
            <a:pPr marL="0" indent="0">
              <a:buNone/>
            </a:pPr>
            <a:endParaRPr lang="en-US" sz="2400"/>
          </a:p>
          <a:p>
            <a:pPr marL="0" indent="0">
              <a:buNone/>
            </a:pPr>
            <a:r>
              <a:rPr lang="en-US" sz="2400"/>
              <a:t>NOTE: Additional 150+ detailed line items have been added to the current version compared to the 2017 version.</a:t>
            </a:r>
          </a:p>
        </p:txBody>
      </p:sp>
    </p:spTree>
    <p:extLst>
      <p:ext uri="{BB962C8B-B14F-4D97-AF65-F5344CB8AC3E}">
        <p14:creationId xmlns:p14="http://schemas.microsoft.com/office/powerpoint/2010/main" val="17888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0031-AF16-4C1D-972A-511018834F62}"/>
              </a:ext>
            </a:extLst>
          </p:cNvPr>
          <p:cNvSpPr>
            <a:spLocks noGrp="1"/>
          </p:cNvSpPr>
          <p:nvPr>
            <p:ph type="title"/>
          </p:nvPr>
        </p:nvSpPr>
        <p:spPr>
          <a:xfrm>
            <a:off x="838200" y="128303"/>
            <a:ext cx="10515600" cy="1325563"/>
          </a:xfrm>
        </p:spPr>
        <p:txBody>
          <a:bodyPr>
            <a:normAutofit/>
          </a:bodyPr>
          <a:lstStyle/>
          <a:p>
            <a:pPr algn="ctr"/>
            <a:r>
              <a:rPr lang="en-US" sz="4000" b="1"/>
              <a:t>Updates and Changes cont.</a:t>
            </a:r>
          </a:p>
        </p:txBody>
      </p:sp>
      <p:sp>
        <p:nvSpPr>
          <p:cNvPr id="3" name="Content Placeholder 2">
            <a:extLst>
              <a:ext uri="{FF2B5EF4-FFF2-40B4-BE49-F238E27FC236}">
                <a16:creationId xmlns:a16="http://schemas.microsoft.com/office/drawing/2014/main" id="{A0E94923-D143-4706-BCA6-254320613851}"/>
              </a:ext>
            </a:extLst>
          </p:cNvPr>
          <p:cNvSpPr>
            <a:spLocks noGrp="1"/>
          </p:cNvSpPr>
          <p:nvPr>
            <p:ph idx="1"/>
          </p:nvPr>
        </p:nvSpPr>
        <p:spPr>
          <a:xfrm>
            <a:off x="374969" y="1282788"/>
            <a:ext cx="11314878" cy="4854872"/>
          </a:xfrm>
        </p:spPr>
        <p:txBody>
          <a:bodyPr>
            <a:normAutofit/>
          </a:bodyPr>
          <a:lstStyle/>
          <a:p>
            <a:pPr marL="457200" lvl="1" indent="0">
              <a:buNone/>
            </a:pPr>
            <a:r>
              <a:rPr lang="en-US" sz="2800"/>
              <a:t>Predicted safety budget costs, such as:</a:t>
            </a:r>
          </a:p>
          <a:p>
            <a:pPr lvl="2"/>
            <a:r>
              <a:rPr lang="en-US" sz="2400"/>
              <a:t>Annual 3</a:t>
            </a:r>
            <a:r>
              <a:rPr lang="en-US" sz="2400" baseline="30000"/>
              <a:t>rd</a:t>
            </a:r>
            <a:r>
              <a:rPr lang="en-US" sz="2400"/>
              <a:t> Party Rooftop Active Fall Protection Inspections: ~$1,000 - $1,500 per building</a:t>
            </a:r>
          </a:p>
          <a:p>
            <a:pPr lvl="2"/>
            <a:r>
              <a:rPr lang="en-US" sz="2400"/>
              <a:t>Fall Protection Equipment: Harness replacements every 5 years - $150-$500 each</a:t>
            </a:r>
          </a:p>
          <a:p>
            <a:pPr lvl="2"/>
            <a:r>
              <a:rPr lang="en-US" sz="2400"/>
              <a:t>Chemical Hazardous Waste: Currently budgeted and paid for by EHS and OPP capital projects</a:t>
            </a:r>
          </a:p>
          <a:p>
            <a:pPr lvl="2"/>
            <a:r>
              <a:rPr lang="en-US" sz="2400"/>
              <a:t>Biosafety Cabinets: Annual inspections by 3</a:t>
            </a:r>
            <a:r>
              <a:rPr lang="en-US" sz="2400" baseline="30000"/>
              <a:t>rd</a:t>
            </a:r>
            <a:r>
              <a:rPr lang="en-US" sz="2400"/>
              <a:t> party inspections - $500-$1,000 each</a:t>
            </a:r>
          </a:p>
          <a:p>
            <a:pPr lvl="2"/>
            <a:r>
              <a:rPr lang="en-US" sz="2400"/>
              <a:t>Crane and Hoist: Annual inspections by 3</a:t>
            </a:r>
            <a:r>
              <a:rPr lang="en-US" sz="2400" baseline="30000"/>
              <a:t>rd</a:t>
            </a:r>
            <a:r>
              <a:rPr lang="en-US" sz="2400"/>
              <a:t> party inspections - $1,000 each</a:t>
            </a:r>
          </a:p>
          <a:p>
            <a:pPr lvl="2"/>
            <a:endParaRPr lang="en-US" sz="2600"/>
          </a:p>
          <a:p>
            <a:pPr lvl="2"/>
            <a:endParaRPr lang="en-US" sz="1600"/>
          </a:p>
          <a:p>
            <a:endParaRPr lang="en-US"/>
          </a:p>
        </p:txBody>
      </p:sp>
    </p:spTree>
    <p:extLst>
      <p:ext uri="{BB962C8B-B14F-4D97-AF65-F5344CB8AC3E}">
        <p14:creationId xmlns:p14="http://schemas.microsoft.com/office/powerpoint/2010/main" val="41827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G:\OPP ID xmas\Division marks\EHS\OPP_EHS horizontal posit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8" y="6106886"/>
            <a:ext cx="3962399" cy="5829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3818D09-AA9A-4A0A-98EE-2F44D2C30759}"/>
              </a:ext>
            </a:extLst>
          </p:cNvPr>
          <p:cNvSpPr>
            <a:spLocks noGrp="1"/>
          </p:cNvSpPr>
          <p:nvPr>
            <p:ph type="title"/>
          </p:nvPr>
        </p:nvSpPr>
        <p:spPr>
          <a:xfrm>
            <a:off x="447331" y="224005"/>
            <a:ext cx="10255753" cy="1318973"/>
          </a:xfrm>
        </p:spPr>
        <p:txBody>
          <a:bodyPr>
            <a:normAutofit/>
          </a:bodyPr>
          <a:lstStyle/>
          <a:p>
            <a:r>
              <a:rPr lang="en-US">
                <a:latin typeface="+mn-lt"/>
              </a:rPr>
              <a:t>Where to find the Compliance Requirements Guide (CRG)</a:t>
            </a:r>
            <a:br>
              <a:rPr lang="en-US">
                <a:latin typeface="+mn-lt"/>
              </a:rPr>
            </a:br>
            <a:endParaRPr lang="en-US">
              <a:latin typeface="+mn-lt"/>
            </a:endParaRPr>
          </a:p>
        </p:txBody>
      </p:sp>
      <p:pic>
        <p:nvPicPr>
          <p:cNvPr id="5" name="Picture 4">
            <a:extLst>
              <a:ext uri="{FF2B5EF4-FFF2-40B4-BE49-F238E27FC236}">
                <a16:creationId xmlns:a16="http://schemas.microsoft.com/office/drawing/2014/main" id="{58C1EC23-7BB6-42D3-A250-FD83C05D4B72}"/>
              </a:ext>
            </a:extLst>
          </p:cNvPr>
          <p:cNvPicPr>
            <a:picLocks noChangeAspect="1"/>
          </p:cNvPicPr>
          <p:nvPr/>
        </p:nvPicPr>
        <p:blipFill>
          <a:blip r:embed="rId4"/>
          <a:stretch>
            <a:fillRect/>
          </a:stretch>
        </p:blipFill>
        <p:spPr>
          <a:xfrm>
            <a:off x="6223847" y="2357701"/>
            <a:ext cx="3849087" cy="2808366"/>
          </a:xfrm>
          <a:prstGeom prst="rect">
            <a:avLst/>
          </a:prstGeom>
        </p:spPr>
      </p:pic>
      <p:cxnSp>
        <p:nvCxnSpPr>
          <p:cNvPr id="7" name="Straight Arrow Connector 6">
            <a:extLst>
              <a:ext uri="{FF2B5EF4-FFF2-40B4-BE49-F238E27FC236}">
                <a16:creationId xmlns:a16="http://schemas.microsoft.com/office/drawing/2014/main" id="{5E3E9FF7-2047-4D40-94CF-BFAB2AA7EB22}"/>
              </a:ext>
            </a:extLst>
          </p:cNvPr>
          <p:cNvCxnSpPr>
            <a:cxnSpLocks/>
          </p:cNvCxnSpPr>
          <p:nvPr/>
        </p:nvCxnSpPr>
        <p:spPr>
          <a:xfrm flipH="1">
            <a:off x="8755646" y="4431103"/>
            <a:ext cx="1554773" cy="3865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1310A767-EFE7-47A4-A52B-E716049FB2B1}"/>
              </a:ext>
            </a:extLst>
          </p:cNvPr>
          <p:cNvSpPr txBox="1">
            <a:spLocks/>
          </p:cNvSpPr>
          <p:nvPr/>
        </p:nvSpPr>
        <p:spPr>
          <a:xfrm>
            <a:off x="6096000" y="1905043"/>
            <a:ext cx="6126480" cy="32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a:hlinkClick r:id="rId5"/>
              </a:rPr>
              <a:t>www.ehs.psu.edu</a:t>
            </a:r>
            <a:r>
              <a:rPr lang="en-US" sz="1400"/>
              <a:t> &gt; Home tab &gt; University Safety Council &gt; </a:t>
            </a:r>
            <a:r>
              <a:rPr lang="en-US" sz="1400">
                <a:hlinkClick r:id="rId6"/>
              </a:rPr>
              <a:t>Safety Officer Toolbox </a:t>
            </a:r>
            <a:endParaRPr lang="en-US" sz="1400"/>
          </a:p>
          <a:p>
            <a:endParaRPr lang="en-US" sz="1400"/>
          </a:p>
          <a:p>
            <a:endParaRPr lang="en-US" sz="1400"/>
          </a:p>
          <a:p>
            <a:endParaRPr lang="en-US" sz="1400"/>
          </a:p>
          <a:p>
            <a:endParaRPr lang="en-US" sz="1400"/>
          </a:p>
          <a:p>
            <a:endParaRPr lang="en-US" sz="1400"/>
          </a:p>
          <a:p>
            <a:endParaRPr lang="en-US" sz="1400"/>
          </a:p>
        </p:txBody>
      </p:sp>
      <p:sp>
        <p:nvSpPr>
          <p:cNvPr id="9" name="TextBox 8">
            <a:extLst>
              <a:ext uri="{FF2B5EF4-FFF2-40B4-BE49-F238E27FC236}">
                <a16:creationId xmlns:a16="http://schemas.microsoft.com/office/drawing/2014/main" id="{02F933F1-D85A-4A8E-8E46-EE6218EBB627}"/>
              </a:ext>
            </a:extLst>
          </p:cNvPr>
          <p:cNvSpPr txBox="1"/>
          <p:nvPr/>
        </p:nvSpPr>
        <p:spPr>
          <a:xfrm>
            <a:off x="238979" y="5532810"/>
            <a:ext cx="7282308" cy="646331"/>
          </a:xfrm>
          <a:prstGeom prst="rect">
            <a:avLst/>
          </a:prstGeom>
          <a:noFill/>
        </p:spPr>
        <p:txBody>
          <a:bodyPr wrap="square" rtlCol="0">
            <a:spAutoFit/>
          </a:bodyPr>
          <a:lstStyle/>
          <a:p>
            <a:r>
              <a:rPr lang="en-US" b="1"/>
              <a:t>Note: </a:t>
            </a:r>
            <a:r>
              <a:rPr lang="en-US"/>
              <a:t>An instruction sheet is also available on the ‘Read Me’ tab in the CRG.</a:t>
            </a:r>
          </a:p>
          <a:p>
            <a:endParaRPr lang="en-US"/>
          </a:p>
        </p:txBody>
      </p:sp>
      <p:sp>
        <p:nvSpPr>
          <p:cNvPr id="13" name="TextBox 12">
            <a:extLst>
              <a:ext uri="{FF2B5EF4-FFF2-40B4-BE49-F238E27FC236}">
                <a16:creationId xmlns:a16="http://schemas.microsoft.com/office/drawing/2014/main" id="{5327D2AB-F5F7-4B7B-A17E-171F5287067B}"/>
              </a:ext>
            </a:extLst>
          </p:cNvPr>
          <p:cNvSpPr txBox="1"/>
          <p:nvPr/>
        </p:nvSpPr>
        <p:spPr>
          <a:xfrm>
            <a:off x="447332" y="1025049"/>
            <a:ext cx="7282308" cy="646331"/>
          </a:xfrm>
          <a:prstGeom prst="rect">
            <a:avLst/>
          </a:prstGeom>
          <a:noFill/>
        </p:spPr>
        <p:txBody>
          <a:bodyPr wrap="square" rtlCol="0">
            <a:spAutoFit/>
          </a:bodyPr>
          <a:lstStyle/>
          <a:p>
            <a:r>
              <a:rPr lang="en-US"/>
              <a:t>There are two options to access the CRG including the following:</a:t>
            </a:r>
          </a:p>
          <a:p>
            <a:endParaRPr lang="en-US"/>
          </a:p>
        </p:txBody>
      </p:sp>
      <p:sp>
        <p:nvSpPr>
          <p:cNvPr id="12" name="TextBox 11">
            <a:extLst>
              <a:ext uri="{FF2B5EF4-FFF2-40B4-BE49-F238E27FC236}">
                <a16:creationId xmlns:a16="http://schemas.microsoft.com/office/drawing/2014/main" id="{6D2179A4-395B-4F8B-882A-350EA8B3E94B}"/>
              </a:ext>
            </a:extLst>
          </p:cNvPr>
          <p:cNvSpPr txBox="1"/>
          <p:nvPr/>
        </p:nvSpPr>
        <p:spPr>
          <a:xfrm>
            <a:off x="6119063" y="1574279"/>
            <a:ext cx="3197111" cy="369332"/>
          </a:xfrm>
          <a:prstGeom prst="rect">
            <a:avLst/>
          </a:prstGeom>
          <a:noFill/>
        </p:spPr>
        <p:txBody>
          <a:bodyPr wrap="square" rtlCol="0">
            <a:spAutoFit/>
          </a:bodyPr>
          <a:lstStyle/>
          <a:p>
            <a:r>
              <a:rPr lang="en-US"/>
              <a:t>2. Safety Officer Toolbox</a:t>
            </a:r>
          </a:p>
        </p:txBody>
      </p:sp>
      <p:sp>
        <p:nvSpPr>
          <p:cNvPr id="15" name="TextBox 14">
            <a:extLst>
              <a:ext uri="{FF2B5EF4-FFF2-40B4-BE49-F238E27FC236}">
                <a16:creationId xmlns:a16="http://schemas.microsoft.com/office/drawing/2014/main" id="{6A39C467-9FE0-4565-B56D-3BB6AF2DCD59}"/>
              </a:ext>
            </a:extLst>
          </p:cNvPr>
          <p:cNvSpPr txBox="1"/>
          <p:nvPr/>
        </p:nvSpPr>
        <p:spPr>
          <a:xfrm>
            <a:off x="683022" y="1589764"/>
            <a:ext cx="3197111" cy="369332"/>
          </a:xfrm>
          <a:prstGeom prst="rect">
            <a:avLst/>
          </a:prstGeom>
          <a:noFill/>
        </p:spPr>
        <p:txBody>
          <a:bodyPr wrap="square" rtlCol="0">
            <a:spAutoFit/>
          </a:bodyPr>
          <a:lstStyle/>
          <a:p>
            <a:r>
              <a:rPr lang="en-US"/>
              <a:t>1. EHS Home page: Quick Links</a:t>
            </a:r>
          </a:p>
        </p:txBody>
      </p:sp>
      <p:pic>
        <p:nvPicPr>
          <p:cNvPr id="14" name="Picture 13">
            <a:extLst>
              <a:ext uri="{FF2B5EF4-FFF2-40B4-BE49-F238E27FC236}">
                <a16:creationId xmlns:a16="http://schemas.microsoft.com/office/drawing/2014/main" id="{04C4D0DC-DE1D-4E1E-B2F1-70EADEE966FE}"/>
              </a:ext>
            </a:extLst>
          </p:cNvPr>
          <p:cNvPicPr>
            <a:picLocks noChangeAspect="1"/>
          </p:cNvPicPr>
          <p:nvPr/>
        </p:nvPicPr>
        <p:blipFill>
          <a:blip r:embed="rId7"/>
          <a:stretch>
            <a:fillRect/>
          </a:stretch>
        </p:blipFill>
        <p:spPr>
          <a:xfrm>
            <a:off x="763095" y="2438216"/>
            <a:ext cx="4391447" cy="2624492"/>
          </a:xfrm>
          <a:prstGeom prst="rect">
            <a:avLst/>
          </a:prstGeom>
        </p:spPr>
      </p:pic>
      <p:sp>
        <p:nvSpPr>
          <p:cNvPr id="19" name="Text Placeholder 2">
            <a:extLst>
              <a:ext uri="{FF2B5EF4-FFF2-40B4-BE49-F238E27FC236}">
                <a16:creationId xmlns:a16="http://schemas.microsoft.com/office/drawing/2014/main" id="{0C139D77-A889-454F-841C-DE340E81EA6C}"/>
              </a:ext>
            </a:extLst>
          </p:cNvPr>
          <p:cNvSpPr txBox="1">
            <a:spLocks/>
          </p:cNvSpPr>
          <p:nvPr/>
        </p:nvSpPr>
        <p:spPr>
          <a:xfrm>
            <a:off x="683022" y="1925956"/>
            <a:ext cx="9146249" cy="32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a:hlinkClick r:id="rId5"/>
              </a:rPr>
              <a:t>www.ehs.psu.edu</a:t>
            </a:r>
            <a:r>
              <a:rPr lang="en-US" sz="1400"/>
              <a:t> &gt; Quick Links &gt; Compliance Requirements Guide</a:t>
            </a:r>
          </a:p>
          <a:p>
            <a:endParaRPr lang="en-US" sz="1400"/>
          </a:p>
          <a:p>
            <a:endParaRPr lang="en-US" sz="1400"/>
          </a:p>
          <a:p>
            <a:endParaRPr lang="en-US" sz="1400"/>
          </a:p>
          <a:p>
            <a:endParaRPr lang="en-US" sz="1400"/>
          </a:p>
          <a:p>
            <a:endParaRPr lang="en-US" sz="1400"/>
          </a:p>
          <a:p>
            <a:endParaRPr lang="en-US" sz="1400"/>
          </a:p>
        </p:txBody>
      </p:sp>
      <p:cxnSp>
        <p:nvCxnSpPr>
          <p:cNvPr id="20" name="Straight Arrow Connector 19">
            <a:extLst>
              <a:ext uri="{FF2B5EF4-FFF2-40B4-BE49-F238E27FC236}">
                <a16:creationId xmlns:a16="http://schemas.microsoft.com/office/drawing/2014/main" id="{931DBC12-C391-4AEE-9DE2-52B3F128D616}"/>
              </a:ext>
            </a:extLst>
          </p:cNvPr>
          <p:cNvCxnSpPr>
            <a:cxnSpLocks/>
          </p:cNvCxnSpPr>
          <p:nvPr/>
        </p:nvCxnSpPr>
        <p:spPr>
          <a:xfrm flipH="1">
            <a:off x="4903759" y="3973364"/>
            <a:ext cx="739051" cy="21598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8F64-9B67-40A3-85EF-1CAAEB341F56}"/>
              </a:ext>
            </a:extLst>
          </p:cNvPr>
          <p:cNvSpPr>
            <a:spLocks noGrp="1"/>
          </p:cNvSpPr>
          <p:nvPr>
            <p:ph type="title"/>
          </p:nvPr>
        </p:nvSpPr>
        <p:spPr>
          <a:xfrm>
            <a:off x="483354" y="457200"/>
            <a:ext cx="4288671" cy="531812"/>
          </a:xfrm>
        </p:spPr>
        <p:txBody>
          <a:bodyPr/>
          <a:lstStyle/>
          <a:p>
            <a:r>
              <a:rPr lang="en-US" b="1">
                <a:latin typeface="+mn-lt"/>
              </a:rPr>
              <a:t>How to use the CRG</a:t>
            </a:r>
          </a:p>
        </p:txBody>
      </p:sp>
      <p:sp>
        <p:nvSpPr>
          <p:cNvPr id="4" name="Text Placeholder 3">
            <a:extLst>
              <a:ext uri="{FF2B5EF4-FFF2-40B4-BE49-F238E27FC236}">
                <a16:creationId xmlns:a16="http://schemas.microsoft.com/office/drawing/2014/main" id="{F6327D3E-A535-45F0-97F4-CE80A2DFF1D4}"/>
              </a:ext>
            </a:extLst>
          </p:cNvPr>
          <p:cNvSpPr>
            <a:spLocks noGrp="1"/>
          </p:cNvSpPr>
          <p:nvPr>
            <p:ph type="body" sz="half" idx="2"/>
          </p:nvPr>
        </p:nvSpPr>
        <p:spPr>
          <a:xfrm>
            <a:off x="483354" y="1129553"/>
            <a:ext cx="3932236" cy="4739435"/>
          </a:xfrm>
        </p:spPr>
        <p:txBody>
          <a:bodyPr>
            <a:normAutofit/>
          </a:bodyPr>
          <a:lstStyle/>
          <a:p>
            <a:r>
              <a:rPr lang="en-US"/>
              <a:t>When you download the file, it will most likely open to the ‘Master CRG” sheet of the file (the name in the tab is highlighted in yellow).</a:t>
            </a:r>
          </a:p>
          <a:p>
            <a:pPr marL="285750" indent="-285750">
              <a:buFont typeface="Arial" panose="020B0604020202020204" pitchFamily="34" charset="0"/>
              <a:buChar char="•"/>
            </a:pPr>
            <a:r>
              <a:rPr lang="en-US"/>
              <a:t>If you want to look at a different sheet (such as the instructions on the “Read Me” sheet, or a sheet that is more tailored to your work unit, click the tab you want in the row this arrow points to:</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“Master CRG” sheet is a comprehensive listing of ALL current EHS compliance requirements. </a:t>
            </a:r>
          </a:p>
        </p:txBody>
      </p:sp>
      <p:pic>
        <p:nvPicPr>
          <p:cNvPr id="3" name="Picture 2">
            <a:extLst>
              <a:ext uri="{FF2B5EF4-FFF2-40B4-BE49-F238E27FC236}">
                <a16:creationId xmlns:a16="http://schemas.microsoft.com/office/drawing/2014/main" id="{CCF7041F-8348-4970-B238-7969900418D1}"/>
              </a:ext>
            </a:extLst>
          </p:cNvPr>
          <p:cNvPicPr>
            <a:picLocks noChangeAspect="1"/>
          </p:cNvPicPr>
          <p:nvPr/>
        </p:nvPicPr>
        <p:blipFill>
          <a:blip r:embed="rId2"/>
          <a:stretch>
            <a:fillRect/>
          </a:stretch>
        </p:blipFill>
        <p:spPr>
          <a:xfrm>
            <a:off x="4650000" y="457200"/>
            <a:ext cx="7542000" cy="4016251"/>
          </a:xfrm>
          <a:prstGeom prst="rect">
            <a:avLst/>
          </a:prstGeom>
        </p:spPr>
      </p:pic>
      <p:cxnSp>
        <p:nvCxnSpPr>
          <p:cNvPr id="13" name="Straight Arrow Connector 12">
            <a:extLst>
              <a:ext uri="{FF2B5EF4-FFF2-40B4-BE49-F238E27FC236}">
                <a16:creationId xmlns:a16="http://schemas.microsoft.com/office/drawing/2014/main" id="{EF7AC428-4F04-4E8F-8473-E20FC7302AF1}"/>
              </a:ext>
            </a:extLst>
          </p:cNvPr>
          <p:cNvCxnSpPr>
            <a:cxnSpLocks/>
          </p:cNvCxnSpPr>
          <p:nvPr/>
        </p:nvCxnSpPr>
        <p:spPr>
          <a:xfrm>
            <a:off x="2011270" y="3330318"/>
            <a:ext cx="2994906" cy="985124"/>
          </a:xfrm>
          <a:prstGeom prst="straightConnector1">
            <a:avLst/>
          </a:prstGeom>
          <a:ln w="38100">
            <a:solidFill>
              <a:schemeClr val="tx1"/>
            </a:solidFill>
            <a:tailEnd type="triangle"/>
          </a:ln>
          <a:effectLst>
            <a:glow rad="228600">
              <a:schemeClr val="accent4">
                <a:satMod val="175000"/>
                <a:alpha val="40000"/>
              </a:schemeClr>
            </a:glow>
            <a:outerShdw blurRad="50800" dist="50800" dir="5400000"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465A6B7F-26B6-445F-9FA6-1DDB16C5FF82}"/>
              </a:ext>
            </a:extLst>
          </p:cNvPr>
          <p:cNvSpPr txBox="1">
            <a:spLocks/>
          </p:cNvSpPr>
          <p:nvPr/>
        </p:nvSpPr>
        <p:spPr>
          <a:xfrm>
            <a:off x="4849332" y="4755358"/>
            <a:ext cx="6859314" cy="12902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a:t>Note: </a:t>
            </a:r>
            <a:r>
              <a:rPr lang="en-US"/>
              <a:t>Many of these may not apply to your work group, so there are sheets tailored to different work groups.</a:t>
            </a:r>
          </a:p>
          <a:p>
            <a:r>
              <a:rPr lang="en-US"/>
              <a:t>If you think you might be missing a requirement, look back in the “Master CRG” sheet.</a:t>
            </a:r>
          </a:p>
        </p:txBody>
      </p:sp>
    </p:spTree>
    <p:extLst>
      <p:ext uri="{BB962C8B-B14F-4D97-AF65-F5344CB8AC3E}">
        <p14:creationId xmlns:p14="http://schemas.microsoft.com/office/powerpoint/2010/main" val="399257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2FCC-3215-4259-B4EF-9F7919226856}"/>
              </a:ext>
            </a:extLst>
          </p:cNvPr>
          <p:cNvSpPr>
            <a:spLocks noGrp="1"/>
          </p:cNvSpPr>
          <p:nvPr>
            <p:ph type="title"/>
          </p:nvPr>
        </p:nvSpPr>
        <p:spPr>
          <a:xfrm>
            <a:off x="79813" y="85242"/>
            <a:ext cx="5322403" cy="973567"/>
          </a:xfrm>
        </p:spPr>
        <p:txBody>
          <a:bodyPr/>
          <a:lstStyle/>
          <a:p>
            <a:r>
              <a:rPr lang="en-US"/>
              <a:t>Tailored work-group sheets</a:t>
            </a:r>
          </a:p>
        </p:txBody>
      </p:sp>
      <p:sp>
        <p:nvSpPr>
          <p:cNvPr id="4" name="Text Placeholder 3">
            <a:extLst>
              <a:ext uri="{FF2B5EF4-FFF2-40B4-BE49-F238E27FC236}">
                <a16:creationId xmlns:a16="http://schemas.microsoft.com/office/drawing/2014/main" id="{5D0EF546-BB6E-4555-B1CA-5E77F820F52F}"/>
              </a:ext>
            </a:extLst>
          </p:cNvPr>
          <p:cNvSpPr>
            <a:spLocks noGrp="1"/>
          </p:cNvSpPr>
          <p:nvPr>
            <p:ph type="body" sz="half" idx="2"/>
          </p:nvPr>
        </p:nvSpPr>
        <p:spPr>
          <a:xfrm>
            <a:off x="120734" y="1430767"/>
            <a:ext cx="4651292" cy="4438221"/>
          </a:xfrm>
        </p:spPr>
        <p:txBody>
          <a:bodyPr/>
          <a:lstStyle/>
          <a:p>
            <a:r>
              <a:rPr lang="en-US"/>
              <a:t>The sheets that have been tailored for specific types of work groups have the requirements list reduced to the items most likely to affect those groups.  </a:t>
            </a:r>
          </a:p>
          <a:p>
            <a:r>
              <a:rPr lang="en-US"/>
              <a:t>For example, in the “Chem labs” page created for chemistry lab personnel, the listings for topics such as aerial lifts and scaffolds (which are not likely to be in a chemistry lab) have been removed. The list may still include other things that do not necessarily apply to your lab.</a:t>
            </a:r>
          </a:p>
        </p:txBody>
      </p:sp>
      <p:pic>
        <p:nvPicPr>
          <p:cNvPr id="3" name="Picture 2">
            <a:extLst>
              <a:ext uri="{FF2B5EF4-FFF2-40B4-BE49-F238E27FC236}">
                <a16:creationId xmlns:a16="http://schemas.microsoft.com/office/drawing/2014/main" id="{25345DCF-61EE-449B-8983-300EA44A21F9}"/>
              </a:ext>
            </a:extLst>
          </p:cNvPr>
          <p:cNvPicPr>
            <a:picLocks noChangeAspect="1"/>
          </p:cNvPicPr>
          <p:nvPr/>
        </p:nvPicPr>
        <p:blipFill>
          <a:blip r:embed="rId2"/>
          <a:stretch>
            <a:fillRect/>
          </a:stretch>
        </p:blipFill>
        <p:spPr>
          <a:xfrm>
            <a:off x="4772025" y="686852"/>
            <a:ext cx="7299242" cy="5484295"/>
          </a:xfrm>
          <a:prstGeom prst="rect">
            <a:avLst/>
          </a:prstGeom>
        </p:spPr>
      </p:pic>
      <p:cxnSp>
        <p:nvCxnSpPr>
          <p:cNvPr id="5" name="Straight Arrow Connector 4">
            <a:extLst>
              <a:ext uri="{FF2B5EF4-FFF2-40B4-BE49-F238E27FC236}">
                <a16:creationId xmlns:a16="http://schemas.microsoft.com/office/drawing/2014/main" id="{C78E6974-8C59-4F19-95CA-0D13A6AF7819}"/>
              </a:ext>
            </a:extLst>
          </p:cNvPr>
          <p:cNvCxnSpPr>
            <a:cxnSpLocks/>
          </p:cNvCxnSpPr>
          <p:nvPr/>
        </p:nvCxnSpPr>
        <p:spPr>
          <a:xfrm>
            <a:off x="4487779" y="3649877"/>
            <a:ext cx="5823284" cy="2089186"/>
          </a:xfrm>
          <a:prstGeom prst="straightConnector1">
            <a:avLst/>
          </a:prstGeom>
          <a:ln w="38100">
            <a:solidFill>
              <a:schemeClr val="tx1"/>
            </a:solidFill>
            <a:tailEnd type="triangle"/>
          </a:ln>
          <a:effectLst>
            <a:glow rad="228600">
              <a:schemeClr val="accent4">
                <a:satMod val="175000"/>
                <a:alpha val="40000"/>
              </a:schemeClr>
            </a:glow>
            <a:outerShdw blurRad="50800" dist="50800" dir="5400000"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371E-970C-4B86-97F2-428DA5D70CB6}"/>
              </a:ext>
            </a:extLst>
          </p:cNvPr>
          <p:cNvSpPr>
            <a:spLocks noGrp="1"/>
          </p:cNvSpPr>
          <p:nvPr>
            <p:ph type="title"/>
          </p:nvPr>
        </p:nvSpPr>
        <p:spPr>
          <a:xfrm>
            <a:off x="839788" y="457200"/>
            <a:ext cx="5950756" cy="592111"/>
          </a:xfrm>
        </p:spPr>
        <p:txBody>
          <a:bodyPr/>
          <a:lstStyle/>
          <a:p>
            <a:r>
              <a:rPr lang="en-US"/>
              <a:t>Deleting unwanted columns</a:t>
            </a:r>
          </a:p>
        </p:txBody>
      </p:sp>
      <p:sp>
        <p:nvSpPr>
          <p:cNvPr id="4" name="Text Placeholder 3">
            <a:extLst>
              <a:ext uri="{FF2B5EF4-FFF2-40B4-BE49-F238E27FC236}">
                <a16:creationId xmlns:a16="http://schemas.microsoft.com/office/drawing/2014/main" id="{665CD9C4-5158-4F3A-AB77-8D02196B9CB8}"/>
              </a:ext>
            </a:extLst>
          </p:cNvPr>
          <p:cNvSpPr>
            <a:spLocks noGrp="1"/>
          </p:cNvSpPr>
          <p:nvPr>
            <p:ph type="body" sz="half" idx="2"/>
          </p:nvPr>
        </p:nvSpPr>
        <p:spPr>
          <a:xfrm>
            <a:off x="554636" y="1049311"/>
            <a:ext cx="11377534" cy="2379689"/>
          </a:xfrm>
        </p:spPr>
        <p:txBody>
          <a:bodyPr>
            <a:normAutofit/>
          </a:bodyPr>
          <a:lstStyle/>
          <a:p>
            <a:r>
              <a:rPr lang="en-US"/>
              <a:t>You can also delete columns you don’t need. For example, as you’re further along with customizing your own sheet, you might not care about the “Departments Typically Affected” column.</a:t>
            </a:r>
          </a:p>
          <a:p>
            <a:r>
              <a:rPr lang="en-US"/>
              <a:t>Click the gray bar above Row 1 (in this case, it’s the top of Column G). The entire column should change color slightly.</a:t>
            </a:r>
          </a:p>
          <a:p>
            <a:r>
              <a:rPr lang="en-US"/>
              <a:t>Then right-click to get a drop-down menu. Choose “Delete”, and this will delete the entire row. </a:t>
            </a:r>
          </a:p>
          <a:p>
            <a:r>
              <a:rPr lang="en-US"/>
              <a:t>Remember, if you make a mistake, you can just hit “undo”.          </a:t>
            </a:r>
          </a:p>
          <a:p>
            <a:pPr>
              <a:spcBef>
                <a:spcPts val="600"/>
              </a:spcBef>
            </a:pPr>
            <a:r>
              <a:rPr lang="en-US"/>
              <a:t>Or, if you want to start over, you can download a fresh version </a:t>
            </a:r>
          </a:p>
          <a:p>
            <a:pPr>
              <a:spcBef>
                <a:spcPts val="600"/>
              </a:spcBef>
            </a:pPr>
            <a:r>
              <a:rPr lang="en-US"/>
              <a:t>of the CRG at</a:t>
            </a:r>
            <a:r>
              <a:rPr lang="en-US">
                <a:solidFill>
                  <a:srgbClr val="0070C0"/>
                </a:solidFill>
                <a:hlinkClick r:id="rId2"/>
              </a:rPr>
              <a:t> </a:t>
            </a:r>
            <a:r>
              <a:rPr lang="en-US" b="1">
                <a:solidFill>
                  <a:srgbClr val="0070C0"/>
                </a:solidFill>
                <a:hlinkClick r:id="rId2"/>
              </a:rPr>
              <a:t>https://ehs.psu.edu/sites/ehs/files/ehs_compliance_requirements_guide_final_.xlsx</a:t>
            </a:r>
            <a:endParaRPr lang="en-US" b="1">
              <a:solidFill>
                <a:srgbClr val="0070C0"/>
              </a:solidFill>
              <a:highlight>
                <a:srgbClr val="FFFF00"/>
              </a:highlight>
            </a:endParaRPr>
          </a:p>
        </p:txBody>
      </p:sp>
      <p:pic>
        <p:nvPicPr>
          <p:cNvPr id="5" name="Picture 4">
            <a:extLst>
              <a:ext uri="{FF2B5EF4-FFF2-40B4-BE49-F238E27FC236}">
                <a16:creationId xmlns:a16="http://schemas.microsoft.com/office/drawing/2014/main" id="{FECDEF23-3A77-4591-BD00-3D9741E7C53E}"/>
              </a:ext>
            </a:extLst>
          </p:cNvPr>
          <p:cNvPicPr>
            <a:picLocks noChangeAspect="1"/>
          </p:cNvPicPr>
          <p:nvPr/>
        </p:nvPicPr>
        <p:blipFill>
          <a:blip r:embed="rId3"/>
          <a:stretch>
            <a:fillRect/>
          </a:stretch>
        </p:blipFill>
        <p:spPr>
          <a:xfrm>
            <a:off x="0" y="3429000"/>
            <a:ext cx="12192000" cy="3297382"/>
          </a:xfrm>
          <a:prstGeom prst="rect">
            <a:avLst/>
          </a:prstGeom>
        </p:spPr>
      </p:pic>
      <p:pic>
        <p:nvPicPr>
          <p:cNvPr id="6" name="Picture 5">
            <a:extLst>
              <a:ext uri="{FF2B5EF4-FFF2-40B4-BE49-F238E27FC236}">
                <a16:creationId xmlns:a16="http://schemas.microsoft.com/office/drawing/2014/main" id="{8AE0AF73-2795-47E1-BC8E-183C591119AF}"/>
              </a:ext>
            </a:extLst>
          </p:cNvPr>
          <p:cNvPicPr>
            <a:picLocks noChangeAspect="1"/>
          </p:cNvPicPr>
          <p:nvPr/>
        </p:nvPicPr>
        <p:blipFill>
          <a:blip r:embed="rId4"/>
          <a:stretch>
            <a:fillRect/>
          </a:stretch>
        </p:blipFill>
        <p:spPr>
          <a:xfrm>
            <a:off x="5561516" y="2254148"/>
            <a:ext cx="414564" cy="414564"/>
          </a:xfrm>
          <a:prstGeom prst="rect">
            <a:avLst/>
          </a:prstGeom>
        </p:spPr>
      </p:pic>
      <p:cxnSp>
        <p:nvCxnSpPr>
          <p:cNvPr id="7" name="Straight Arrow Connector 6">
            <a:extLst>
              <a:ext uri="{FF2B5EF4-FFF2-40B4-BE49-F238E27FC236}">
                <a16:creationId xmlns:a16="http://schemas.microsoft.com/office/drawing/2014/main" id="{1B3334EB-3479-458C-8283-BEF27B356D1D}"/>
              </a:ext>
            </a:extLst>
          </p:cNvPr>
          <p:cNvCxnSpPr>
            <a:cxnSpLocks/>
          </p:cNvCxnSpPr>
          <p:nvPr/>
        </p:nvCxnSpPr>
        <p:spPr>
          <a:xfrm flipH="1">
            <a:off x="8814217" y="2023672"/>
            <a:ext cx="1144412" cy="2998033"/>
          </a:xfrm>
          <a:prstGeom prst="straightConnector1">
            <a:avLst/>
          </a:prstGeom>
          <a:ln w="38100">
            <a:solidFill>
              <a:schemeClr val="tx1"/>
            </a:solidFill>
            <a:tailEnd type="triangle"/>
          </a:ln>
          <a:effectLst>
            <a:glow rad="228600">
              <a:schemeClr val="accent4">
                <a:satMod val="175000"/>
                <a:alpha val="40000"/>
              </a:schemeClr>
            </a:glow>
            <a:outerShdw blurRad="50800" dist="50800" dir="5400000" sx="1000" sy="1000" algn="ctr"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923936"/>
      </p:ext>
    </p:extLst>
  </p:cSld>
  <p:clrMapOvr>
    <a:masterClrMapping/>
  </p:clrMapOvr>
</p:sld>
</file>

<file path=ppt/theme/theme1.xml><?xml version="1.0" encoding="utf-8"?>
<a:theme xmlns:a="http://schemas.openxmlformats.org/drawingml/2006/main" name="EHS PP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47E74E05953248BA5F284F8D501056" ma:contentTypeVersion="2" ma:contentTypeDescription="Create a new document." ma:contentTypeScope="" ma:versionID="8a122e14e10f6ade9d15e1b27c14c6bc">
  <xsd:schema xmlns:xsd="http://www.w3.org/2001/XMLSchema" xmlns:xs="http://www.w3.org/2001/XMLSchema" xmlns:p="http://schemas.microsoft.com/office/2006/metadata/properties" xmlns:ns2="1da0066f-56df-458f-97c9-7e9094c79a31" targetNamespace="http://schemas.microsoft.com/office/2006/metadata/properties" ma:root="true" ma:fieldsID="a67b46afcabf7d520f9eb8972d1c1494" ns2:_="">
    <xsd:import namespace="1da0066f-56df-458f-97c9-7e9094c79a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a0066f-56df-458f-97c9-7e9094c79a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9082E8-95DF-4B05-B18E-A5B935A34D03}">
  <ds:schemaRefs>
    <ds:schemaRef ds:uri="http://schemas.microsoft.com/sharepoint/v3/contenttype/forms"/>
  </ds:schemaRefs>
</ds:datastoreItem>
</file>

<file path=customXml/itemProps2.xml><?xml version="1.0" encoding="utf-8"?>
<ds:datastoreItem xmlns:ds="http://schemas.openxmlformats.org/officeDocument/2006/customXml" ds:itemID="{8F24E856-2168-450F-9914-D88B9707FA09}">
  <ds:schemaRefs>
    <ds:schemaRef ds:uri="1da0066f-56df-458f-97c9-7e9094c79a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BD98A3-380D-407E-AE2D-E93391AF9E44}">
  <ds:schemaRefs>
    <ds:schemaRef ds:uri="1da0066f-56df-458f-97c9-7e9094c79a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EHS PPT template</Template>
  <TotalTime>1</TotalTime>
  <Words>1948</Words>
  <Application>Microsoft Office PowerPoint</Application>
  <PresentationFormat>Widescreen</PresentationFormat>
  <Paragraphs>128</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EHS PPT template</vt:lpstr>
      <vt:lpstr>How to use the EHS Compliance Requirements Guide  (Formerly the Compliance Calendar) </vt:lpstr>
      <vt:lpstr>What is the EHS Compliance Requirements Guide?</vt:lpstr>
      <vt:lpstr>2022 EHS Compliance Requirements Guide</vt:lpstr>
      <vt:lpstr>What has changed?</vt:lpstr>
      <vt:lpstr>Updates and Changes cont.</vt:lpstr>
      <vt:lpstr>Where to find the Compliance Requirements Guide (CRG) </vt:lpstr>
      <vt:lpstr>How to use the CRG</vt:lpstr>
      <vt:lpstr>Tailored work-group sheets</vt:lpstr>
      <vt:lpstr>Deleting unwanted columns</vt:lpstr>
      <vt:lpstr>Sorting the sheet</vt:lpstr>
      <vt:lpstr>Sorting, continued</vt:lpstr>
      <vt:lpstr>Conditional formatting</vt:lpstr>
      <vt:lpstr>Conditional Formatting continued</vt:lpstr>
      <vt:lpstr>Estimate your safety budget</vt:lpstr>
      <vt:lpstr>Totaling your estimated safety budget</vt:lpstr>
      <vt:lpstr>Records Retention</vt:lpstr>
      <vt:lpstr>Records retention continued</vt:lpstr>
      <vt:lpstr>Record retention continued</vt:lpstr>
      <vt:lpstr>Excel help</vt:lpstr>
      <vt:lpstr>Further questions?  Contact EHS: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Brandi L. Baros</dc:creator>
  <cp:lastModifiedBy>Smith, Maritza</cp:lastModifiedBy>
  <cp:revision>1</cp:revision>
  <cp:lastPrinted>2016-03-07T16:26:14Z</cp:lastPrinted>
  <dcterms:created xsi:type="dcterms:W3CDTF">2019-11-11T17:13:17Z</dcterms:created>
  <dcterms:modified xsi:type="dcterms:W3CDTF">2022-01-11T16:55:29Z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0x0101002447E74E05953248BA5F284F8D501056</vt:lpwstr>
  </property>
</Properties>
</file>