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7" r:id="rId2"/>
    <p:sldId id="275" r:id="rId3"/>
    <p:sldId id="256" r:id="rId4"/>
    <p:sldId id="258" r:id="rId5"/>
    <p:sldId id="260" r:id="rId6"/>
    <p:sldId id="274" r:id="rId7"/>
    <p:sldId id="261" r:id="rId8"/>
    <p:sldId id="262" r:id="rId9"/>
    <p:sldId id="263" r:id="rId10"/>
    <p:sldId id="277" r:id="rId11"/>
    <p:sldId id="264" r:id="rId12"/>
    <p:sldId id="265" r:id="rId13"/>
    <p:sldId id="276" r:id="rId14"/>
    <p:sldId id="272" r:id="rId15"/>
    <p:sldId id="273" r:id="rId16"/>
    <p:sldId id="267" r:id="rId17"/>
    <p:sldId id="268" r:id="rId18"/>
    <p:sldId id="269" r:id="rId19"/>
    <p:sldId id="279" r:id="rId20"/>
    <p:sldId id="280" r:id="rId21"/>
    <p:sldId id="278" r:id="rId22"/>
    <p:sldId id="270" r:id="rId23"/>
    <p:sldId id="271" r:id="rId24"/>
    <p:sldId id="259" r:id="rId2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838" autoAdjust="0"/>
  </p:normalViewPr>
  <p:slideViewPr>
    <p:cSldViewPr>
      <p:cViewPr varScale="1">
        <p:scale>
          <a:sx n="55" d="100"/>
          <a:sy n="55" d="100"/>
        </p:scale>
        <p:origin x="2242" y="86"/>
      </p:cViewPr>
      <p:guideLst>
        <p:guide orient="horz" pos="2160"/>
        <p:guide pos="2880"/>
      </p:guideLst>
    </p:cSldViewPr>
  </p:slideViewPr>
  <p:notesTextViewPr>
    <p:cViewPr>
      <p:scale>
        <a:sx n="1" d="1"/>
        <a:sy n="1" d="1"/>
      </p:scale>
      <p:origin x="0" y="0"/>
    </p:cViewPr>
  </p:notesTextViewPr>
  <p:sorterViewPr>
    <p:cViewPr>
      <p:scale>
        <a:sx n="100" d="100"/>
        <a:sy n="100" d="100"/>
      </p:scale>
      <p:origin x="0" y="52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4592239-AA5C-48A1-B464-1776ACAC04C1}" type="datetimeFigureOut">
              <a:rPr lang="en-US"/>
              <a:pPr>
                <a:defRPr/>
              </a:pPr>
              <a:t>4/12/2017</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6A6F456-F39F-4808-AFBA-D92D29D7A1B1}" type="slidenum">
              <a:rPr lang="en-US"/>
              <a:pPr>
                <a:defRPr/>
              </a:pPr>
              <a:t>‹#›</a:t>
            </a:fld>
            <a:endParaRPr lang="en-US" dirty="0"/>
          </a:p>
        </p:txBody>
      </p:sp>
    </p:spTree>
    <p:extLst>
      <p:ext uri="{BB962C8B-B14F-4D97-AF65-F5344CB8AC3E}">
        <p14:creationId xmlns:p14="http://schemas.microsoft.com/office/powerpoint/2010/main" val="2714927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8563375-FB7A-4B73-8E97-0D994B137C5E}" type="datetimeFigureOut">
              <a:rPr lang="en-US"/>
              <a:pPr>
                <a:defRPr/>
              </a:pPr>
              <a:t>4/12/2017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07C759B-BDA0-4417-995C-96BB3BE1F693}" type="slidenum">
              <a:rPr lang="en-US"/>
              <a:pPr>
                <a:defRPr/>
              </a:pPr>
              <a:t>‹#›</a:t>
            </a:fld>
            <a:endParaRPr lang="en-US" dirty="0"/>
          </a:p>
        </p:txBody>
      </p:sp>
    </p:spTree>
    <p:extLst>
      <p:ext uri="{BB962C8B-B14F-4D97-AF65-F5344CB8AC3E}">
        <p14:creationId xmlns:p14="http://schemas.microsoft.com/office/powerpoint/2010/main" val="882713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2ABABB1-E03A-493F-83ED-29D81CA07DF6}" type="slidenum">
              <a:rPr lang="en-US" altLang="en-US" smtClean="0"/>
              <a:pPr fontAlgn="base">
                <a:spcBef>
                  <a:spcPct val="0"/>
                </a:spcBef>
                <a:spcAft>
                  <a:spcPct val="0"/>
                </a:spcAft>
                <a:defRPr/>
              </a:pPr>
              <a:t>8</a:t>
            </a:fld>
            <a:endParaRPr lang="en-US" altLang="en-US" smtClean="0"/>
          </a:p>
        </p:txBody>
      </p:sp>
    </p:spTree>
    <p:extLst>
      <p:ext uri="{BB962C8B-B14F-4D97-AF65-F5344CB8AC3E}">
        <p14:creationId xmlns:p14="http://schemas.microsoft.com/office/powerpoint/2010/main" val="816921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Expectations of proper storage.</a:t>
            </a:r>
          </a:p>
          <a:p>
            <a:pPr marL="228600" indent="-228600" eaLnBrk="1" fontAlgn="auto" hangingPunct="1">
              <a:spcBef>
                <a:spcPts val="0"/>
              </a:spcBef>
              <a:spcAft>
                <a:spcPts val="0"/>
              </a:spcAft>
              <a:buFontTx/>
              <a:buAutoNum type="arabicParenR"/>
              <a:defRPr/>
            </a:pPr>
            <a:r>
              <a:rPr lang="en-US" dirty="0" smtClean="0"/>
              <a:t>Picture on left is good.  Everything is organized and orderly.</a:t>
            </a:r>
          </a:p>
          <a:p>
            <a:pPr marL="228600" indent="-228600" eaLnBrk="1" fontAlgn="auto" hangingPunct="1">
              <a:spcBef>
                <a:spcPts val="0"/>
              </a:spcBef>
              <a:spcAft>
                <a:spcPts val="0"/>
              </a:spcAft>
              <a:buFontTx/>
              <a:buAutoNum type="arabicParenR"/>
              <a:defRPr/>
            </a:pPr>
            <a:r>
              <a:rPr lang="en-US" dirty="0" smtClean="0"/>
              <a:t>Picture on right is not good.  No order, storage location is not good because it is on work surface. </a:t>
            </a:r>
          </a:p>
          <a:p>
            <a:pPr marL="228600" indent="-228600" eaLnBrk="1" fontAlgn="auto" hangingPunct="1">
              <a:spcBef>
                <a:spcPts val="0"/>
              </a:spcBef>
              <a:spcAft>
                <a:spcPts val="0"/>
              </a:spcAft>
              <a:buFontTx/>
              <a:buAutoNum type="arabicParenR"/>
              <a:defRPr/>
            </a:pPr>
            <a:endParaRPr lang="en-US" dirty="0" smtClean="0"/>
          </a:p>
          <a:p>
            <a:pPr eaLnBrk="1" fontAlgn="auto" hangingPunct="1">
              <a:spcBef>
                <a:spcPts val="0"/>
              </a:spcBef>
              <a:spcAft>
                <a:spcPts val="0"/>
              </a:spcAft>
              <a:defRPr/>
            </a:pPr>
            <a:endParaRPr lang="en-US" dirty="0"/>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D0DB155-135D-487B-BFC0-B673B6B0E610}" type="slidenum">
              <a:rPr lang="en-US" altLang="en-US" smtClean="0"/>
              <a:pPr fontAlgn="base">
                <a:spcBef>
                  <a:spcPct val="0"/>
                </a:spcBef>
                <a:spcAft>
                  <a:spcPct val="0"/>
                </a:spcAft>
                <a:defRPr/>
              </a:pPr>
              <a:t>10</a:t>
            </a:fld>
            <a:endParaRPr lang="en-US" altLang="en-US" smtClean="0"/>
          </a:p>
        </p:txBody>
      </p:sp>
    </p:spTree>
    <p:extLst>
      <p:ext uri="{BB962C8B-B14F-4D97-AF65-F5344CB8AC3E}">
        <p14:creationId xmlns:p14="http://schemas.microsoft.com/office/powerpoint/2010/main" val="4072741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Expectations of labeling</a:t>
            </a:r>
          </a:p>
          <a:p>
            <a:pPr marL="228600" indent="-228600" eaLnBrk="1" fontAlgn="auto" hangingPunct="1">
              <a:spcBef>
                <a:spcPts val="0"/>
              </a:spcBef>
              <a:spcAft>
                <a:spcPts val="0"/>
              </a:spcAft>
              <a:buFontTx/>
              <a:buAutoNum type="arabicParenR"/>
              <a:defRPr/>
            </a:pPr>
            <a:r>
              <a:rPr lang="en-US" dirty="0" smtClean="0"/>
              <a:t>Pic on left is bad.  Multiple names of chemicals, no warning information</a:t>
            </a:r>
          </a:p>
          <a:p>
            <a:pPr marL="228600" indent="-228600" eaLnBrk="1" fontAlgn="auto" hangingPunct="1">
              <a:spcBef>
                <a:spcPts val="0"/>
              </a:spcBef>
              <a:spcAft>
                <a:spcPts val="0"/>
              </a:spcAft>
              <a:buFontTx/>
              <a:buAutoNum type="arabicParenR"/>
              <a:defRPr/>
            </a:pPr>
            <a:r>
              <a:rPr lang="en-US" dirty="0" smtClean="0"/>
              <a:t>Pic on right is good.  Full chemical name as well as legible and with warning information.</a:t>
            </a:r>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5275E76-4813-480F-BB8C-89EA650013D3}" type="slidenum">
              <a:rPr lang="en-US" altLang="en-US" smtClean="0"/>
              <a:pPr fontAlgn="base">
                <a:spcBef>
                  <a:spcPct val="0"/>
                </a:spcBef>
                <a:spcAft>
                  <a:spcPct val="0"/>
                </a:spcAft>
                <a:defRPr/>
              </a:pPr>
              <a:t>13</a:t>
            </a:fld>
            <a:endParaRPr lang="en-US" altLang="en-US" smtClean="0"/>
          </a:p>
        </p:txBody>
      </p:sp>
    </p:spTree>
    <p:extLst>
      <p:ext uri="{BB962C8B-B14F-4D97-AF65-F5344CB8AC3E}">
        <p14:creationId xmlns:p14="http://schemas.microsoft.com/office/powerpoint/2010/main" val="681798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Acutely toxic – adverse effects can occur from single exposure</a:t>
            </a:r>
          </a:p>
          <a:p>
            <a:pPr eaLnBrk="1" hangingPunct="1">
              <a:spcBef>
                <a:spcPct val="0"/>
              </a:spcBef>
            </a:pPr>
            <a:r>
              <a:rPr lang="en-US" altLang="en-US" smtClean="0"/>
              <a:t>Skin sensitization - substance that will induce an allergic response following skin contact</a:t>
            </a:r>
          </a:p>
          <a:p>
            <a:pPr eaLnBrk="1" hangingPunct="1">
              <a:spcBef>
                <a:spcPct val="0"/>
              </a:spcBef>
            </a:pPr>
            <a:r>
              <a:rPr lang="en-US" altLang="en-US" smtClean="0"/>
              <a:t>Mutagen - changes the genetic material, usually DNA</a:t>
            </a:r>
          </a:p>
          <a:p>
            <a:pPr eaLnBrk="1" hangingPunct="1">
              <a:spcBef>
                <a:spcPct val="0"/>
              </a:spcBef>
            </a:pPr>
            <a:r>
              <a:rPr lang="en-US" altLang="en-US" smtClean="0"/>
              <a:t>Hazard not otherwise classified (HNOC) - means an adverse physical or health effect identified through evaluation of scientific evidence during the classification process that does not meet the specified criteria for the physical and health hazard classes addressed in this section. </a:t>
            </a:r>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ECAC1F1-1F86-4BC7-AF29-A11934A51C31}" type="slidenum">
              <a:rPr lang="en-US" altLang="en-US" smtClean="0"/>
              <a:pPr fontAlgn="base">
                <a:spcBef>
                  <a:spcPct val="0"/>
                </a:spcBef>
                <a:spcAft>
                  <a:spcPct val="0"/>
                </a:spcAft>
                <a:defRPr/>
              </a:pPr>
              <a:t>14</a:t>
            </a:fld>
            <a:endParaRPr lang="en-US" altLang="en-US" smtClean="0"/>
          </a:p>
        </p:txBody>
      </p:sp>
    </p:spTree>
    <p:extLst>
      <p:ext uri="{BB962C8B-B14F-4D97-AF65-F5344CB8AC3E}">
        <p14:creationId xmlns:p14="http://schemas.microsoft.com/office/powerpoint/2010/main" val="1227120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Oxidizer - substance that releases oxygen or another oxidizing material</a:t>
            </a:r>
          </a:p>
          <a:p>
            <a:pPr eaLnBrk="1" hangingPunct="1">
              <a:spcBef>
                <a:spcPct val="0"/>
              </a:spcBef>
            </a:pPr>
            <a:r>
              <a:rPr lang="en-US" altLang="en-US" smtClean="0"/>
              <a:t>Organic Peroxide - Organic peroxides can be severe fire and explosion hazards.  Organic peroxide is fuel and oxidizer in one.</a:t>
            </a:r>
          </a:p>
          <a:p>
            <a:pPr eaLnBrk="1" hangingPunct="1">
              <a:spcBef>
                <a:spcPct val="0"/>
              </a:spcBef>
            </a:pPr>
            <a:r>
              <a:rPr lang="en-US" altLang="en-US" smtClean="0"/>
              <a:t>Hazard not otherwise classified (HNOC) - means an adverse physical or health effect identified through evaluation of scientific evidence during the classification process that does not meet the specified criteria for the physical and health hazard classes addressed in this section. </a:t>
            </a:r>
          </a:p>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4E0DDF7-3EFE-4BA4-AD73-ECE4628D734E}" type="slidenum">
              <a:rPr lang="en-US" altLang="en-US" smtClean="0"/>
              <a:pPr fontAlgn="base">
                <a:spcBef>
                  <a:spcPct val="0"/>
                </a:spcBef>
                <a:spcAft>
                  <a:spcPct val="0"/>
                </a:spcAft>
                <a:defRPr/>
              </a:pPr>
              <a:t>15</a:t>
            </a:fld>
            <a:endParaRPr lang="en-US" altLang="en-US" smtClean="0"/>
          </a:p>
        </p:txBody>
      </p:sp>
    </p:spTree>
    <p:extLst>
      <p:ext uri="{BB962C8B-B14F-4D97-AF65-F5344CB8AC3E}">
        <p14:creationId xmlns:p14="http://schemas.microsoft.com/office/powerpoint/2010/main" val="3796480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Expectations of spill cleanup</a:t>
            </a:r>
          </a:p>
          <a:p>
            <a:pPr eaLnBrk="1" hangingPunct="1">
              <a:spcBef>
                <a:spcPct val="0"/>
              </a:spcBef>
            </a:pPr>
            <a:r>
              <a:rPr lang="en-US" altLang="en-US" smtClean="0"/>
              <a:t>1) Pic is good.  Spill cleanup material present, dike formed, not stepping in spill, ppe on.</a:t>
            </a:r>
          </a:p>
        </p:txBody>
      </p:sp>
      <p:sp>
        <p:nvSpPr>
          <p:cNvPr id="471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44EB35D-D7AE-491B-927A-3C893FA6187A}" type="slidenum">
              <a:rPr lang="en-US" altLang="en-US" smtClean="0"/>
              <a:pPr fontAlgn="base">
                <a:spcBef>
                  <a:spcPct val="0"/>
                </a:spcBef>
                <a:spcAft>
                  <a:spcPct val="0"/>
                </a:spcAft>
                <a:defRPr/>
              </a:pPr>
              <a:t>21</a:t>
            </a:fld>
            <a:endParaRPr lang="en-US" altLang="en-US" smtClean="0"/>
          </a:p>
        </p:txBody>
      </p:sp>
    </p:spTree>
    <p:extLst>
      <p:ext uri="{BB962C8B-B14F-4D97-AF65-F5344CB8AC3E}">
        <p14:creationId xmlns:p14="http://schemas.microsoft.com/office/powerpoint/2010/main" val="1438581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703990-6867-495C-9102-D47C663EB8AF}" type="slidenum">
              <a:rPr lang="en-US" altLang="en-US" smtClean="0"/>
              <a:pPr fontAlgn="base">
                <a:spcBef>
                  <a:spcPct val="0"/>
                </a:spcBef>
                <a:spcAft>
                  <a:spcPct val="0"/>
                </a:spcAft>
                <a:defRPr/>
              </a:pPr>
              <a:t>22</a:t>
            </a:fld>
            <a:endParaRPr lang="en-US" altLang="en-US" smtClean="0"/>
          </a:p>
        </p:txBody>
      </p:sp>
    </p:spTree>
    <p:extLst>
      <p:ext uri="{BB962C8B-B14F-4D97-AF65-F5344CB8AC3E}">
        <p14:creationId xmlns:p14="http://schemas.microsoft.com/office/powerpoint/2010/main" val="740171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2042E41-C290-4BC2-B1DE-0BF9A3E25AC6}" type="slidenum">
              <a:rPr lang="en-US" altLang="en-US" smtClean="0"/>
              <a:pPr fontAlgn="base">
                <a:spcBef>
                  <a:spcPct val="0"/>
                </a:spcBef>
                <a:spcAft>
                  <a:spcPct val="0"/>
                </a:spcAft>
                <a:defRPr/>
              </a:pPr>
              <a:t>23</a:t>
            </a:fld>
            <a:endParaRPr lang="en-US" altLang="en-US" smtClean="0"/>
          </a:p>
        </p:txBody>
      </p:sp>
    </p:spTree>
    <p:extLst>
      <p:ext uri="{BB962C8B-B14F-4D97-AF65-F5344CB8AC3E}">
        <p14:creationId xmlns:p14="http://schemas.microsoft.com/office/powerpoint/2010/main" val="2070386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Epdfiler.safety.psu.edu\EPDShare1\mlh30\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6355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598613"/>
            <a:ext cx="4037013"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8111AE-1CBE-490B-90A5-D22A333BB815}" type="datetimeFigureOut">
              <a:rPr lang="en-US"/>
              <a:pPr>
                <a:defRPr/>
              </a:pPr>
              <a:t>4/12/2017</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CF8FBC2-18DC-4786-8219-10A7B2DC78EF}" type="slidenum">
              <a:rPr lang="en-US"/>
              <a:pPr>
                <a:defRPr/>
              </a:pPr>
              <a:t>‹#›</a:t>
            </a:fld>
            <a:endParaRPr lang="en-US" dirty="0"/>
          </a:p>
        </p:txBody>
      </p:sp>
    </p:spTree>
    <p:extLst>
      <p:ext uri="{BB962C8B-B14F-4D97-AF65-F5344CB8AC3E}">
        <p14:creationId xmlns:p14="http://schemas.microsoft.com/office/powerpoint/2010/main" val="1642775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5613" y="1598613"/>
            <a:ext cx="4037012"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598613"/>
            <a:ext cx="40370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5613" y="3922713"/>
            <a:ext cx="822642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06C3A598-CA1C-4358-B8B1-02F76EF7E806}" type="datetimeFigureOut">
              <a:rPr lang="en-US"/>
              <a:pPr>
                <a:defRPr/>
              </a:pPr>
              <a:t>4/12/2017</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2B992530-4A45-454B-B32A-01D6010908CA}" type="slidenum">
              <a:rPr lang="en-US"/>
              <a:pPr>
                <a:defRPr/>
              </a:pPr>
              <a:t>‹#›</a:t>
            </a:fld>
            <a:endParaRPr lang="en-US" dirty="0"/>
          </a:p>
        </p:txBody>
      </p:sp>
    </p:spTree>
    <p:extLst>
      <p:ext uri="{BB962C8B-B14F-4D97-AF65-F5344CB8AC3E}">
        <p14:creationId xmlns:p14="http://schemas.microsoft.com/office/powerpoint/2010/main" val="3093463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598613"/>
            <a:ext cx="4037012" cy="449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5025" y="1598613"/>
            <a:ext cx="4037013"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5025" y="3922713"/>
            <a:ext cx="4037013"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4D093345-67A7-43E7-AB9E-047004884036}" type="datetimeFigureOut">
              <a:rPr lang="en-US"/>
              <a:pPr>
                <a:defRPr/>
              </a:pPr>
              <a:t>4/12/2017</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D26A076-4A7A-478C-8165-AD4A517FD5A0}" type="slidenum">
              <a:rPr lang="en-US"/>
              <a:pPr>
                <a:defRPr/>
              </a:pPr>
              <a:t>‹#›</a:t>
            </a:fld>
            <a:endParaRPr lang="en-US" dirty="0"/>
          </a:p>
        </p:txBody>
      </p:sp>
    </p:spTree>
    <p:extLst>
      <p:ext uri="{BB962C8B-B14F-4D97-AF65-F5344CB8AC3E}">
        <p14:creationId xmlns:p14="http://schemas.microsoft.com/office/powerpoint/2010/main" val="3555020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5613" y="273050"/>
            <a:ext cx="8226425" cy="5822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fld id="{8B4AD3FA-6198-4725-BF87-9B8EA0470A8D}" type="datetimeFigureOut">
              <a:rPr lang="en-US"/>
              <a:pPr>
                <a:defRPr/>
              </a:pPr>
              <a:t>4/12/2017</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DB86CA-E635-4A94-9365-AC874A70E9E4}" type="slidenum">
              <a:rPr lang="en-US"/>
              <a:pPr>
                <a:defRPr/>
              </a:pPr>
              <a:t>‹#›</a:t>
            </a:fld>
            <a:endParaRPr lang="en-US" dirty="0"/>
          </a:p>
        </p:txBody>
      </p:sp>
    </p:spTree>
    <p:extLst>
      <p:ext uri="{BB962C8B-B14F-4D97-AF65-F5344CB8AC3E}">
        <p14:creationId xmlns:p14="http://schemas.microsoft.com/office/powerpoint/2010/main" val="2446428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fld id="{668D6878-7266-4A1D-A36F-EDE8FA03A649}" type="datetimeFigureOut">
              <a:rPr lang="en-US"/>
              <a:pPr>
                <a:defRPr/>
              </a:pPr>
              <a:t>4/12/2017</a:t>
            </a:fld>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7B5BD500-F095-4473-AFAA-807D78E446EA}" type="slidenum">
              <a:rPr lang="en-US"/>
              <a:pPr>
                <a:defRPr/>
              </a:pPr>
              <a:t>‹#›</a:t>
            </a:fld>
            <a:endParaRPr lang="en-US" dirty="0"/>
          </a:p>
        </p:txBody>
      </p:sp>
    </p:spTree>
    <p:extLst>
      <p:ext uri="{BB962C8B-B14F-4D97-AF65-F5344CB8AC3E}">
        <p14:creationId xmlns:p14="http://schemas.microsoft.com/office/powerpoint/2010/main" val="116588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Epdfiler.safety.psu.edu\EPDShare1\mlh30\Desktop\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34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9951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66488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3043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7012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548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4636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8602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5639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400" y="274638"/>
            <a:ext cx="8153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Calibri (sz 44)</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Calibri (sz 32)</a:t>
            </a:r>
          </a:p>
          <a:p>
            <a:pPr lvl="1"/>
            <a:r>
              <a:rPr lang="en-US" altLang="en-US" smtClean="0"/>
              <a:t>Calibri (sz 28)</a:t>
            </a:r>
          </a:p>
          <a:p>
            <a:pPr lvl="2"/>
            <a:r>
              <a:rPr lang="en-US" altLang="en-US" smtClean="0"/>
              <a:t>Calibri (sz 24)</a:t>
            </a:r>
          </a:p>
          <a:p>
            <a:pPr lvl="3"/>
            <a:r>
              <a:rPr lang="en-US" altLang="en-US" smtClean="0"/>
              <a:t>Calibri (sz 20)</a:t>
            </a:r>
          </a:p>
          <a:p>
            <a:pPr lvl="4"/>
            <a:r>
              <a:rPr lang="en-US" altLang="en-US" smtClean="0"/>
              <a:t>Calibri (sz 20)</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432E7CF-B09A-436C-9197-3011BEB0A176}" type="datetimeFigureOut">
              <a:rPr lang="en-US"/>
              <a:pPr>
                <a:defRPr/>
              </a:pPr>
              <a:t>4/12/2017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CAA937E-48C6-4D87-9E81-9FE56053BE1E}" type="slidenum">
              <a:rPr lang="en-US"/>
              <a:pPr>
                <a:defRPr/>
              </a:pPr>
              <a:t>‹#›</a:t>
            </a:fld>
            <a:endParaRPr lang="en-US" dirty="0"/>
          </a:p>
        </p:txBody>
      </p:sp>
      <p:pic>
        <p:nvPicPr>
          <p:cNvPr id="7" name="Picture 2" descr="\\Epdfiler.safety.psu.edu\EPDShare1\mlh30\Desktop\Picture1.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0" y="0"/>
            <a:ext cx="533400" cy="6881813"/>
          </a:xfrm>
          <a:prstGeom prst="rect">
            <a:avLst/>
          </a:prstGeom>
          <a:no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p:spPr>
      </p:pic>
      <p:sp>
        <p:nvSpPr>
          <p:cNvPr id="1032" name="Line 5"/>
          <p:cNvSpPr>
            <a:spLocks noChangeShapeType="1"/>
          </p:cNvSpPr>
          <p:nvPr/>
        </p:nvSpPr>
        <p:spPr bwMode="auto">
          <a:xfrm>
            <a:off x="533400" y="1219200"/>
            <a:ext cx="8610600" cy="0"/>
          </a:xfrm>
          <a:prstGeom prst="line">
            <a:avLst/>
          </a:prstGeom>
          <a:noFill/>
          <a:ln w="57150">
            <a:solidFill>
              <a:srgbClr val="3E5BA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13" r:id="rId10"/>
    <p:sldLayoutId id="2147483714" r:id="rId11"/>
    <p:sldLayoutId id="2147483715" r:id="rId12"/>
    <p:sldLayoutId id="2147483716" r:id="rId13"/>
    <p:sldLayoutId id="2147483726"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assets.heavydutydepot.com/product/image.640x640/brady/121183-brd.jpg"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hs.psu.edu/hazcom/requirements-guidelin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868363"/>
          </a:xfrm>
        </p:spPr>
        <p:txBody>
          <a:bodyPr rtlCol="0">
            <a:normAutofit fontScale="90000"/>
          </a:bodyPr>
          <a:lstStyle/>
          <a:p>
            <a:pPr eaLnBrk="1" fontAlgn="auto" hangingPunct="1">
              <a:spcAft>
                <a:spcPts val="0"/>
              </a:spcAft>
              <a:defRPr/>
            </a:pPr>
            <a:r>
              <a:rPr lang="en-US" dirty="0">
                <a:solidFill>
                  <a:srgbClr val="FF0000"/>
                </a:solidFill>
              </a:rPr>
              <a:t>*Instructions for </a:t>
            </a:r>
            <a:r>
              <a:rPr lang="en-US" dirty="0" smtClean="0">
                <a:solidFill>
                  <a:srgbClr val="FF0000"/>
                </a:solidFill>
              </a:rPr>
              <a:t>HazCom Work Group Specific Employee Training</a:t>
            </a:r>
            <a:r>
              <a:rPr lang="en-US" dirty="0">
                <a:solidFill>
                  <a:srgbClr val="FF0000"/>
                </a:solidFill>
              </a:rPr>
              <a:t>*</a:t>
            </a:r>
          </a:p>
        </p:txBody>
      </p:sp>
      <p:sp>
        <p:nvSpPr>
          <p:cNvPr id="3" name="Content Placeholder 2"/>
          <p:cNvSpPr>
            <a:spLocks noGrp="1"/>
          </p:cNvSpPr>
          <p:nvPr>
            <p:ph idx="1"/>
          </p:nvPr>
        </p:nvSpPr>
        <p:spPr>
          <a:xfrm>
            <a:off x="533400" y="1371600"/>
            <a:ext cx="8458200" cy="4648200"/>
          </a:xfrm>
        </p:spPr>
        <p:txBody>
          <a:bodyPr rtlCol="0">
            <a:normAutofit fontScale="77500" lnSpcReduction="20000"/>
          </a:bodyPr>
          <a:lstStyle/>
          <a:p>
            <a:pPr eaLnBrk="1" fontAlgn="auto" hangingPunct="1">
              <a:spcAft>
                <a:spcPts val="0"/>
              </a:spcAft>
              <a:buFont typeface="Arial" pitchFamily="34" charset="0"/>
              <a:buChar char="•"/>
              <a:defRPr/>
            </a:pPr>
            <a:r>
              <a:rPr lang="en-US" sz="3800" dirty="0"/>
              <a:t>To fully meet the training requirements for Hazard Communication, you must </a:t>
            </a:r>
            <a:r>
              <a:rPr lang="en-US" sz="3800" dirty="0" smtClean="0"/>
              <a:t>add information to this PowerPoint presentation that is specific </a:t>
            </a:r>
            <a:r>
              <a:rPr lang="en-US" sz="3800" dirty="0"/>
              <a:t>to your </a:t>
            </a:r>
            <a:r>
              <a:rPr lang="en-US" sz="3800" dirty="0" smtClean="0"/>
              <a:t>work group.  Below are the instructions to help you properly fill out the following slides:</a:t>
            </a:r>
            <a:endParaRPr lang="en-US" sz="3800" dirty="0"/>
          </a:p>
          <a:p>
            <a:pPr marL="971550" lvl="1" indent="-514350" eaLnBrk="1" fontAlgn="auto" hangingPunct="1">
              <a:spcAft>
                <a:spcPts val="0"/>
              </a:spcAft>
              <a:buFont typeface="Arial" pitchFamily="34" charset="0"/>
              <a:buAutoNum type="arabicParenR"/>
              <a:defRPr/>
            </a:pPr>
            <a:r>
              <a:rPr lang="en-US" sz="3800" dirty="0" smtClean="0"/>
              <a:t>Slides </a:t>
            </a:r>
            <a:r>
              <a:rPr lang="en-US" sz="3800" dirty="0"/>
              <a:t># </a:t>
            </a:r>
            <a:r>
              <a:rPr lang="en-US" sz="3800" dirty="0" smtClean="0"/>
              <a:t>7 - 23 </a:t>
            </a:r>
            <a:r>
              <a:rPr lang="en-US" sz="3800" dirty="0"/>
              <a:t>must be filled in by </a:t>
            </a:r>
            <a:r>
              <a:rPr lang="en-US" sz="3800" dirty="0" smtClean="0"/>
              <a:t>you </a:t>
            </a:r>
            <a:r>
              <a:rPr lang="en-US" sz="3800" dirty="0"/>
              <a:t>prior to training your </a:t>
            </a:r>
            <a:r>
              <a:rPr lang="en-US" sz="3800" dirty="0" smtClean="0"/>
              <a:t>employees.</a:t>
            </a:r>
          </a:p>
          <a:p>
            <a:pPr marL="0" indent="0" eaLnBrk="1" fontAlgn="auto" hangingPunct="1">
              <a:spcAft>
                <a:spcPts val="0"/>
              </a:spcAft>
              <a:buFont typeface="Arial" pitchFamily="34" charset="0"/>
              <a:buNone/>
              <a:defRPr/>
            </a:pPr>
            <a:endParaRPr lang="en-US" sz="3800" dirty="0"/>
          </a:p>
          <a:p>
            <a:pPr eaLnBrk="1" fontAlgn="auto" hangingPunct="1">
              <a:spcAft>
                <a:spcPts val="0"/>
              </a:spcAft>
              <a:buFont typeface="Arial" pitchFamily="34" charset="0"/>
              <a:buChar char="•"/>
              <a:defRPr/>
            </a:pPr>
            <a:r>
              <a:rPr lang="en-US" sz="3800" dirty="0" smtClean="0"/>
              <a:t>You </a:t>
            </a:r>
            <a:r>
              <a:rPr lang="en-US" sz="3800" u="sng" dirty="0"/>
              <a:t>may </a:t>
            </a:r>
            <a:r>
              <a:rPr lang="en-US" sz="3800" dirty="0"/>
              <a:t>add more </a:t>
            </a:r>
            <a:r>
              <a:rPr lang="en-US" sz="3800" dirty="0" smtClean="0"/>
              <a:t>information/slides </a:t>
            </a:r>
            <a:r>
              <a:rPr lang="en-US" sz="3800" dirty="0"/>
              <a:t>for each </a:t>
            </a:r>
            <a:r>
              <a:rPr lang="en-US" sz="3800" dirty="0" smtClean="0"/>
              <a:t>topic as </a:t>
            </a:r>
            <a:r>
              <a:rPr lang="en-US" sz="3800" dirty="0"/>
              <a:t>necessary</a:t>
            </a:r>
            <a:r>
              <a:rPr lang="en-US" sz="3800" dirty="0" smtClean="0"/>
              <a:t>.</a:t>
            </a:r>
          </a:p>
          <a:p>
            <a:pPr eaLnBrk="1" fontAlgn="auto" hangingPunct="1">
              <a:spcAft>
                <a:spcPts val="0"/>
              </a:spcAft>
              <a:buFont typeface="Arial" pitchFamily="34" charset="0"/>
              <a:buChar char="•"/>
              <a:defRPr/>
            </a:pPr>
            <a:endParaRPr lang="en-US" sz="3800" dirty="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1143000"/>
          </a:xfrm>
        </p:spPr>
        <p:txBody>
          <a:bodyPr rtlCol="0">
            <a:normAutofit fontScale="90000"/>
          </a:bodyPr>
          <a:lstStyle/>
          <a:p>
            <a:pPr eaLnBrk="1" fontAlgn="auto" hangingPunct="1">
              <a:spcAft>
                <a:spcPts val="0"/>
              </a:spcAft>
              <a:defRPr/>
            </a:pPr>
            <a:r>
              <a:rPr lang="en-US" dirty="0" smtClean="0"/>
              <a:t>Which way is a better way to store Chemicals?</a:t>
            </a:r>
            <a:endParaRPr lang="en-US" dirty="0"/>
          </a:p>
        </p:txBody>
      </p:sp>
      <p:pic>
        <p:nvPicPr>
          <p:cNvPr id="21507" name="Picture 3" descr="C:\Users\rmb47\AppData\Local\Microsoft\Windows\Temporary Internet Files\Content.Outlook\EWR8D3A8\aerosol cans on bench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336675"/>
            <a:ext cx="5153025"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32004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868363"/>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How </a:t>
            </a:r>
            <a:r>
              <a:rPr lang="en-US" dirty="0"/>
              <a:t>to access Safety Data Sheets (SDSs</a:t>
            </a:r>
            <a:r>
              <a:rPr lang="en-US" dirty="0" smtClean="0"/>
              <a:t>)</a:t>
            </a:r>
            <a:r>
              <a:rPr lang="en-US" dirty="0"/>
              <a:t/>
            </a:r>
            <a:br>
              <a:rPr lang="en-US" dirty="0"/>
            </a:br>
            <a:endParaRPr lang="en-US" dirty="0"/>
          </a:p>
        </p:txBody>
      </p:sp>
      <p:sp>
        <p:nvSpPr>
          <p:cNvPr id="3" name="Content Placeholder 2"/>
          <p:cNvSpPr>
            <a:spLocks noGrp="1"/>
          </p:cNvSpPr>
          <p:nvPr>
            <p:ph idx="1"/>
          </p:nvPr>
        </p:nvSpPr>
        <p:spPr>
          <a:xfrm>
            <a:off x="609600" y="1295400"/>
            <a:ext cx="6172200" cy="52578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solidFill>
                  <a:srgbClr val="FF0000"/>
                </a:solidFill>
              </a:rPr>
              <a:t>Example: SDS’s for our work group can be found in the 3-ring binder found at Mr. John Doe’s cubicle.</a:t>
            </a:r>
          </a:p>
          <a:p>
            <a:pPr eaLnBrk="1" fontAlgn="auto" hangingPunct="1">
              <a:spcAft>
                <a:spcPts val="0"/>
              </a:spcAft>
              <a:buFont typeface="Arial" pitchFamily="34" charset="0"/>
              <a:buChar char="•"/>
              <a:defRPr/>
            </a:pPr>
            <a:r>
              <a:rPr lang="en-US" dirty="0" smtClean="0">
                <a:solidFill>
                  <a:srgbClr val="FF0000"/>
                </a:solidFill>
              </a:rPr>
              <a:t>Example: SDS’s for our work group can be found in every housekeeping closet.</a:t>
            </a:r>
          </a:p>
          <a:p>
            <a:pPr eaLnBrk="1" fontAlgn="auto" hangingPunct="1">
              <a:spcAft>
                <a:spcPts val="0"/>
              </a:spcAft>
              <a:buFont typeface="Arial" pitchFamily="34" charset="0"/>
              <a:buChar char="•"/>
              <a:defRPr/>
            </a:pPr>
            <a:r>
              <a:rPr lang="en-US" dirty="0" smtClean="0">
                <a:solidFill>
                  <a:srgbClr val="FF0000"/>
                </a:solidFill>
              </a:rPr>
              <a:t>Examples: SDS’s for our work group can be obtained by using any computer in buildings ABC, DEF &amp; GIH.  User must login using password “ABC” and username “SDS”, click on the link titled “SDS”, then type the product name in the “SDS search” box.  </a:t>
            </a:r>
            <a:endParaRPr lang="en-US" dirty="0">
              <a:solidFill>
                <a:srgbClr val="FF0000"/>
              </a:solidFill>
            </a:endParaRP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252663"/>
            <a:ext cx="2381250" cy="292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533400"/>
          </a:xfrm>
        </p:spPr>
        <p:txBody>
          <a:bodyPr rtlCol="0">
            <a:normAutofit fontScale="90000"/>
          </a:bodyPr>
          <a:lstStyle/>
          <a:p>
            <a:pPr eaLnBrk="1" fontAlgn="auto" hangingPunct="1">
              <a:spcAft>
                <a:spcPts val="0"/>
              </a:spcAft>
              <a:defRPr/>
            </a:pPr>
            <a:r>
              <a:rPr lang="en-US" dirty="0" smtClean="0"/>
              <a:t>Labeling requirements for secondary containers</a:t>
            </a:r>
            <a:r>
              <a:rPr lang="en-US" dirty="0"/>
              <a:t/>
            </a:r>
            <a:br>
              <a:rPr lang="en-US" dirty="0"/>
            </a:br>
            <a:endParaRPr lang="en-US" dirty="0"/>
          </a:p>
        </p:txBody>
      </p:sp>
      <p:sp>
        <p:nvSpPr>
          <p:cNvPr id="3" name="Content Placeholder 2"/>
          <p:cNvSpPr>
            <a:spLocks noGrp="1"/>
          </p:cNvSpPr>
          <p:nvPr>
            <p:ph idx="1"/>
          </p:nvPr>
        </p:nvSpPr>
        <p:spPr>
          <a:xfrm>
            <a:off x="609600" y="1295400"/>
            <a:ext cx="5562600" cy="5410200"/>
          </a:xfrm>
        </p:spPr>
        <p:txBody>
          <a:bodyPr rtlCol="0">
            <a:normAutofit/>
          </a:bodyPr>
          <a:lstStyle/>
          <a:p>
            <a:pPr eaLnBrk="1" fontAlgn="auto" hangingPunct="1">
              <a:spcAft>
                <a:spcPts val="0"/>
              </a:spcAft>
              <a:buFont typeface="Arial" pitchFamily="34" charset="0"/>
              <a:buChar char="•"/>
              <a:defRPr/>
            </a:pPr>
            <a:r>
              <a:rPr lang="en-US" dirty="0" smtClean="0"/>
              <a:t>Secondary containers for chemicals used by our work group must be labeled with an HMIS label.</a:t>
            </a:r>
          </a:p>
          <a:p>
            <a:pPr eaLnBrk="1" fontAlgn="auto" hangingPunct="1">
              <a:spcAft>
                <a:spcPts val="0"/>
              </a:spcAft>
              <a:buFont typeface="Arial" pitchFamily="34" charset="0"/>
              <a:buChar char="•"/>
              <a:defRPr/>
            </a:pPr>
            <a:r>
              <a:rPr lang="en-US" dirty="0" smtClean="0">
                <a:solidFill>
                  <a:srgbClr val="FF0000"/>
                </a:solidFill>
              </a:rPr>
              <a:t>Convey any other work group specific labeling requirements here.</a:t>
            </a:r>
          </a:p>
          <a:p>
            <a:pPr marL="0" indent="0"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endParaRPr lang="en-US" dirty="0" smtClean="0"/>
          </a:p>
        </p:txBody>
      </p:sp>
      <p:pic>
        <p:nvPicPr>
          <p:cNvPr id="23556" name="Picture 2" descr="Hazardous Materials Inventory System l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524000"/>
            <a:ext cx="2590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610600" cy="762000"/>
          </a:xfrm>
        </p:spPr>
        <p:txBody>
          <a:bodyPr rtlCol="0">
            <a:normAutofit fontScale="90000"/>
          </a:bodyPr>
          <a:lstStyle/>
          <a:p>
            <a:pPr eaLnBrk="1" fontAlgn="auto" hangingPunct="1">
              <a:spcAft>
                <a:spcPts val="0"/>
              </a:spcAft>
              <a:defRPr/>
            </a:pPr>
            <a:r>
              <a:rPr lang="en-US" dirty="0" smtClean="0"/>
              <a:t>Which one is properly labeled? </a:t>
            </a:r>
            <a:br>
              <a:rPr lang="en-US" dirty="0" smtClean="0"/>
            </a:br>
            <a:endParaRPr lang="en-US" dirty="0"/>
          </a:p>
        </p:txBody>
      </p:sp>
      <p:pic>
        <p:nvPicPr>
          <p:cNvPr id="245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38100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524000"/>
            <a:ext cx="33528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533400" y="228600"/>
            <a:ext cx="8153400" cy="868363"/>
          </a:xfrm>
        </p:spPr>
        <p:txBody>
          <a:bodyPr/>
          <a:lstStyle/>
          <a:p>
            <a:pPr eaLnBrk="1" hangingPunct="1"/>
            <a:r>
              <a:rPr lang="en-US" altLang="en-US" smtClean="0"/>
              <a:t>Potential </a:t>
            </a:r>
            <a:r>
              <a:rPr lang="en-US" altLang="en-US" u="sng" smtClean="0"/>
              <a:t>Health</a:t>
            </a:r>
            <a:r>
              <a:rPr lang="en-US" altLang="en-US" smtClean="0"/>
              <a:t> Hazards</a:t>
            </a:r>
          </a:p>
        </p:txBody>
      </p:sp>
      <p:sp>
        <p:nvSpPr>
          <p:cNvPr id="3" name="Content Placeholder 2"/>
          <p:cNvSpPr>
            <a:spLocks noGrp="1"/>
          </p:cNvSpPr>
          <p:nvPr>
            <p:ph idx="1"/>
          </p:nvPr>
        </p:nvSpPr>
        <p:spPr>
          <a:xfrm>
            <a:off x="609600" y="1295400"/>
            <a:ext cx="8382000" cy="5334000"/>
          </a:xfrm>
        </p:spPr>
        <p:txBody>
          <a:bodyPr rtlCol="0">
            <a:normAutofit fontScale="92500" lnSpcReduction="20000"/>
          </a:bodyPr>
          <a:lstStyle/>
          <a:p>
            <a:pPr eaLnBrk="1" fontAlgn="auto" hangingPunct="1">
              <a:spcAft>
                <a:spcPts val="0"/>
              </a:spcAft>
              <a:buFont typeface="Arial" pitchFamily="34" charset="0"/>
              <a:buChar char="•"/>
              <a:defRPr/>
            </a:pPr>
            <a:r>
              <a:rPr lang="en-US" sz="2400" dirty="0" smtClean="0"/>
              <a:t>Health hazards for chemicals you use can be found by reading container labels or SDS’s.</a:t>
            </a:r>
          </a:p>
          <a:p>
            <a:pPr eaLnBrk="1" fontAlgn="auto" hangingPunct="1">
              <a:spcAft>
                <a:spcPts val="0"/>
              </a:spcAft>
              <a:buFont typeface="Arial" pitchFamily="34" charset="0"/>
              <a:buChar char="•"/>
              <a:defRPr/>
            </a:pPr>
            <a:r>
              <a:rPr lang="en-US" sz="2400" dirty="0" smtClean="0"/>
              <a:t>EHS is available to help determine health hazards of chemicals.</a:t>
            </a:r>
          </a:p>
          <a:p>
            <a:pPr eaLnBrk="1" fontAlgn="auto" hangingPunct="1">
              <a:spcAft>
                <a:spcPts val="0"/>
              </a:spcAft>
              <a:buFont typeface="Arial" pitchFamily="34" charset="0"/>
              <a:buChar char="•"/>
              <a:defRPr/>
            </a:pPr>
            <a:r>
              <a:rPr lang="en-US" sz="2400" dirty="0" smtClean="0"/>
              <a:t>As a training refresher from what was presented to you during General HazCom Training, these are the types of health hazards that you may come across:</a:t>
            </a:r>
          </a:p>
          <a:p>
            <a:pPr lvl="1" eaLnBrk="1" fontAlgn="auto" hangingPunct="1">
              <a:spcAft>
                <a:spcPts val="0"/>
              </a:spcAft>
              <a:buFont typeface="Arial" pitchFamily="34" charset="0"/>
              <a:buChar char="–"/>
              <a:defRPr/>
            </a:pPr>
            <a:r>
              <a:rPr lang="en-US" sz="2400" dirty="0" smtClean="0"/>
              <a:t>Acutely toxic </a:t>
            </a:r>
            <a:endParaRPr lang="en-US" sz="2400" dirty="0" smtClean="0">
              <a:solidFill>
                <a:srgbClr val="FF0000"/>
              </a:solidFill>
            </a:endParaRPr>
          </a:p>
          <a:p>
            <a:pPr lvl="1" eaLnBrk="1" fontAlgn="auto" hangingPunct="1">
              <a:spcAft>
                <a:spcPts val="0"/>
              </a:spcAft>
              <a:buFont typeface="Arial" pitchFamily="34" charset="0"/>
              <a:buChar char="–"/>
              <a:defRPr/>
            </a:pPr>
            <a:r>
              <a:rPr lang="en-US" sz="2400" dirty="0" smtClean="0"/>
              <a:t>Skin Corrosive or irritant </a:t>
            </a:r>
            <a:endParaRPr lang="en-US" sz="2400" dirty="0" smtClean="0">
              <a:solidFill>
                <a:srgbClr val="FF0000"/>
              </a:solidFill>
            </a:endParaRPr>
          </a:p>
          <a:p>
            <a:pPr lvl="1" eaLnBrk="1" fontAlgn="auto" hangingPunct="1">
              <a:spcAft>
                <a:spcPts val="0"/>
              </a:spcAft>
              <a:buFont typeface="Arial" pitchFamily="34" charset="0"/>
              <a:buChar char="–"/>
              <a:defRPr/>
            </a:pPr>
            <a:r>
              <a:rPr lang="en-US" sz="2400" dirty="0" smtClean="0"/>
              <a:t>Eye damage or eye irritant</a:t>
            </a:r>
          </a:p>
          <a:p>
            <a:pPr lvl="1" eaLnBrk="1" fontAlgn="auto" hangingPunct="1">
              <a:spcAft>
                <a:spcPts val="0"/>
              </a:spcAft>
              <a:buFont typeface="Arial" pitchFamily="34" charset="0"/>
              <a:buChar char="–"/>
              <a:defRPr/>
            </a:pPr>
            <a:r>
              <a:rPr lang="en-US" sz="2400" dirty="0" smtClean="0"/>
              <a:t>Respiratory or skin sensitization</a:t>
            </a:r>
          </a:p>
          <a:p>
            <a:pPr lvl="1" eaLnBrk="1" fontAlgn="auto" hangingPunct="1">
              <a:spcAft>
                <a:spcPts val="0"/>
              </a:spcAft>
              <a:buFont typeface="Arial" pitchFamily="34" charset="0"/>
              <a:buChar char="–"/>
              <a:defRPr/>
            </a:pPr>
            <a:r>
              <a:rPr lang="en-US" sz="2400" dirty="0" smtClean="0"/>
              <a:t>Mutagen </a:t>
            </a:r>
            <a:endParaRPr lang="en-US" sz="2400" dirty="0" smtClean="0">
              <a:solidFill>
                <a:srgbClr val="FF0000"/>
              </a:solidFill>
            </a:endParaRPr>
          </a:p>
          <a:p>
            <a:pPr lvl="1" eaLnBrk="1" fontAlgn="auto" hangingPunct="1">
              <a:spcAft>
                <a:spcPts val="0"/>
              </a:spcAft>
              <a:buFont typeface="Arial" pitchFamily="34" charset="0"/>
              <a:buChar char="–"/>
              <a:defRPr/>
            </a:pPr>
            <a:r>
              <a:rPr lang="en-US" sz="2400" dirty="0" smtClean="0"/>
              <a:t>Carcinogen </a:t>
            </a:r>
            <a:endParaRPr lang="en-US" sz="2400" dirty="0" smtClean="0">
              <a:solidFill>
                <a:srgbClr val="FF0000"/>
              </a:solidFill>
            </a:endParaRPr>
          </a:p>
          <a:p>
            <a:pPr lvl="1" eaLnBrk="1" fontAlgn="auto" hangingPunct="1">
              <a:spcAft>
                <a:spcPts val="0"/>
              </a:spcAft>
              <a:buFont typeface="Arial" pitchFamily="34" charset="0"/>
              <a:buChar char="–"/>
              <a:defRPr/>
            </a:pPr>
            <a:r>
              <a:rPr lang="en-US" sz="2400" dirty="0" smtClean="0"/>
              <a:t>Reproductive toxicity</a:t>
            </a:r>
          </a:p>
          <a:p>
            <a:pPr lvl="1" eaLnBrk="1" fontAlgn="auto" hangingPunct="1">
              <a:spcAft>
                <a:spcPts val="0"/>
              </a:spcAft>
              <a:buFont typeface="Arial" pitchFamily="34" charset="0"/>
              <a:buChar char="–"/>
              <a:defRPr/>
            </a:pPr>
            <a:r>
              <a:rPr lang="en-US" sz="2400" dirty="0" smtClean="0"/>
              <a:t>Specific target organ toxicity</a:t>
            </a:r>
          </a:p>
          <a:p>
            <a:pPr lvl="1" eaLnBrk="1" fontAlgn="auto" hangingPunct="1">
              <a:spcAft>
                <a:spcPts val="0"/>
              </a:spcAft>
              <a:buFont typeface="Arial" pitchFamily="34" charset="0"/>
              <a:buChar char="–"/>
              <a:defRPr/>
            </a:pPr>
            <a:r>
              <a:rPr lang="en-US" sz="2400" dirty="0" smtClean="0"/>
              <a:t>Inhalation hazard</a:t>
            </a:r>
          </a:p>
          <a:p>
            <a:pPr lvl="1" eaLnBrk="1" fontAlgn="auto" hangingPunct="1">
              <a:spcAft>
                <a:spcPts val="0"/>
              </a:spcAft>
              <a:buFont typeface="Arial" pitchFamily="34" charset="0"/>
              <a:buChar char="–"/>
              <a:defRPr/>
            </a:pPr>
            <a:r>
              <a:rPr lang="en-US" sz="2400" dirty="0"/>
              <a:t>Hazard not otherwise classified (HNOC</a:t>
            </a:r>
            <a:r>
              <a:rPr lang="en-US" sz="2400"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152400"/>
            <a:ext cx="8153400" cy="868363"/>
          </a:xfrm>
        </p:spPr>
        <p:txBody>
          <a:bodyPr/>
          <a:lstStyle/>
          <a:p>
            <a:pPr eaLnBrk="1" hangingPunct="1"/>
            <a:r>
              <a:rPr lang="en-US" altLang="en-US" smtClean="0"/>
              <a:t>Potential </a:t>
            </a:r>
            <a:r>
              <a:rPr lang="en-US" altLang="en-US" u="sng" smtClean="0"/>
              <a:t>Physical</a:t>
            </a:r>
            <a:r>
              <a:rPr lang="en-US" altLang="en-US" smtClean="0"/>
              <a:t> Hazards</a:t>
            </a:r>
          </a:p>
        </p:txBody>
      </p:sp>
      <p:sp>
        <p:nvSpPr>
          <p:cNvPr id="3" name="Content Placeholder 2"/>
          <p:cNvSpPr>
            <a:spLocks noGrp="1"/>
          </p:cNvSpPr>
          <p:nvPr>
            <p:ph idx="1"/>
          </p:nvPr>
        </p:nvSpPr>
        <p:spPr>
          <a:xfrm>
            <a:off x="609600" y="1295400"/>
            <a:ext cx="8305800" cy="5410200"/>
          </a:xfrm>
        </p:spPr>
        <p:txBody>
          <a:bodyPr rtlCol="0">
            <a:normAutofit fontScale="62500" lnSpcReduction="20000"/>
          </a:bodyPr>
          <a:lstStyle/>
          <a:p>
            <a:pPr eaLnBrk="1" fontAlgn="auto" hangingPunct="1">
              <a:spcAft>
                <a:spcPts val="0"/>
              </a:spcAft>
              <a:buFont typeface="Arial" pitchFamily="34" charset="0"/>
              <a:buChar char="•"/>
              <a:defRPr/>
            </a:pPr>
            <a:r>
              <a:rPr lang="en-US" dirty="0" smtClean="0"/>
              <a:t>Physical </a:t>
            </a:r>
            <a:r>
              <a:rPr lang="en-US" dirty="0"/>
              <a:t>hazards for chemicals you use can be found by reading container labels or SDS’s.</a:t>
            </a:r>
          </a:p>
          <a:p>
            <a:pPr eaLnBrk="1" fontAlgn="auto" hangingPunct="1">
              <a:spcAft>
                <a:spcPts val="0"/>
              </a:spcAft>
              <a:buFont typeface="Arial" pitchFamily="34" charset="0"/>
              <a:buChar char="•"/>
              <a:defRPr/>
            </a:pPr>
            <a:r>
              <a:rPr lang="en-US" dirty="0"/>
              <a:t>EHS is available to help determine </a:t>
            </a:r>
            <a:r>
              <a:rPr lang="en-US" dirty="0" smtClean="0"/>
              <a:t>physical </a:t>
            </a:r>
            <a:r>
              <a:rPr lang="en-US" dirty="0"/>
              <a:t>hazards of chemicals.</a:t>
            </a:r>
          </a:p>
          <a:p>
            <a:pPr eaLnBrk="1" fontAlgn="auto" hangingPunct="1">
              <a:spcAft>
                <a:spcPts val="0"/>
              </a:spcAft>
              <a:buFont typeface="Arial" pitchFamily="34" charset="0"/>
              <a:buChar char="•"/>
              <a:defRPr/>
            </a:pPr>
            <a:r>
              <a:rPr lang="en-US" dirty="0"/>
              <a:t>As a training refresher from what was presented to you during General HazCom Training, these are the types of </a:t>
            </a:r>
            <a:r>
              <a:rPr lang="en-US" dirty="0" smtClean="0"/>
              <a:t>physical </a:t>
            </a:r>
            <a:r>
              <a:rPr lang="en-US" dirty="0"/>
              <a:t>hazards that you may come across:</a:t>
            </a:r>
          </a:p>
          <a:p>
            <a:pPr lvl="1" eaLnBrk="1" fontAlgn="auto" hangingPunct="1">
              <a:spcAft>
                <a:spcPts val="0"/>
              </a:spcAft>
              <a:buFont typeface="Arial" pitchFamily="34" charset="0"/>
              <a:buChar char="–"/>
              <a:defRPr/>
            </a:pPr>
            <a:r>
              <a:rPr lang="en-US" sz="3200" dirty="0" smtClean="0"/>
              <a:t>Explosive </a:t>
            </a:r>
            <a:endParaRPr lang="en-US" sz="3200" dirty="0" smtClean="0">
              <a:solidFill>
                <a:srgbClr val="FF0000"/>
              </a:solidFill>
            </a:endParaRPr>
          </a:p>
          <a:p>
            <a:pPr lvl="1" eaLnBrk="1" fontAlgn="auto" hangingPunct="1">
              <a:spcAft>
                <a:spcPts val="0"/>
              </a:spcAft>
              <a:buFont typeface="Arial" pitchFamily="34" charset="0"/>
              <a:buChar char="–"/>
              <a:defRPr/>
            </a:pPr>
            <a:r>
              <a:rPr lang="en-US" sz="3200" dirty="0" smtClean="0"/>
              <a:t>Flammable </a:t>
            </a:r>
            <a:endParaRPr lang="en-US" sz="3200" dirty="0" smtClean="0">
              <a:solidFill>
                <a:srgbClr val="FF0000"/>
              </a:solidFill>
            </a:endParaRPr>
          </a:p>
          <a:p>
            <a:pPr lvl="1" eaLnBrk="1" fontAlgn="auto" hangingPunct="1">
              <a:spcAft>
                <a:spcPts val="0"/>
              </a:spcAft>
              <a:buFont typeface="Arial" pitchFamily="34" charset="0"/>
              <a:buChar char="–"/>
              <a:defRPr/>
            </a:pPr>
            <a:r>
              <a:rPr lang="en-US" sz="3200" dirty="0" smtClean="0"/>
              <a:t>Oxidizer</a:t>
            </a:r>
          </a:p>
          <a:p>
            <a:pPr lvl="1" eaLnBrk="1" fontAlgn="auto" hangingPunct="1">
              <a:spcAft>
                <a:spcPts val="0"/>
              </a:spcAft>
              <a:buFont typeface="Arial" pitchFamily="34" charset="0"/>
              <a:buChar char="–"/>
              <a:defRPr/>
            </a:pPr>
            <a:r>
              <a:rPr lang="en-US" sz="3200" dirty="0" smtClean="0"/>
              <a:t>Self-reactive</a:t>
            </a:r>
          </a:p>
          <a:p>
            <a:pPr lvl="1" eaLnBrk="1" fontAlgn="auto" hangingPunct="1">
              <a:spcAft>
                <a:spcPts val="0"/>
              </a:spcAft>
              <a:buFont typeface="Arial" pitchFamily="34" charset="0"/>
              <a:buChar char="–"/>
              <a:defRPr/>
            </a:pPr>
            <a:r>
              <a:rPr lang="en-US" sz="3200" dirty="0" smtClean="0"/>
              <a:t>Pyrophoric</a:t>
            </a:r>
          </a:p>
          <a:p>
            <a:pPr lvl="1" eaLnBrk="1" fontAlgn="auto" hangingPunct="1">
              <a:spcAft>
                <a:spcPts val="0"/>
              </a:spcAft>
              <a:buFont typeface="Arial" pitchFamily="34" charset="0"/>
              <a:buChar char="–"/>
              <a:defRPr/>
            </a:pPr>
            <a:r>
              <a:rPr lang="en-US" sz="3200" dirty="0" smtClean="0"/>
              <a:t>Self-heating </a:t>
            </a:r>
            <a:endParaRPr lang="en-US" sz="3200" dirty="0" smtClean="0">
              <a:solidFill>
                <a:srgbClr val="FF0000"/>
              </a:solidFill>
            </a:endParaRPr>
          </a:p>
          <a:p>
            <a:pPr lvl="1" eaLnBrk="1" fontAlgn="auto" hangingPunct="1">
              <a:spcAft>
                <a:spcPts val="0"/>
              </a:spcAft>
              <a:buFont typeface="Arial" pitchFamily="34" charset="0"/>
              <a:buChar char="–"/>
              <a:defRPr/>
            </a:pPr>
            <a:r>
              <a:rPr lang="en-US" sz="3200" dirty="0" smtClean="0"/>
              <a:t>Organic peroxide</a:t>
            </a:r>
          </a:p>
          <a:p>
            <a:pPr lvl="1" eaLnBrk="1" fontAlgn="auto" hangingPunct="1">
              <a:spcAft>
                <a:spcPts val="0"/>
              </a:spcAft>
              <a:buFont typeface="Arial" pitchFamily="34" charset="0"/>
              <a:buChar char="–"/>
              <a:defRPr/>
            </a:pPr>
            <a:r>
              <a:rPr lang="en-US" sz="3200" dirty="0" smtClean="0"/>
              <a:t>Corrosive to metal </a:t>
            </a:r>
            <a:endParaRPr lang="en-US" sz="3200" dirty="0" smtClean="0">
              <a:solidFill>
                <a:srgbClr val="FF0000"/>
              </a:solidFill>
            </a:endParaRPr>
          </a:p>
          <a:p>
            <a:pPr lvl="1" eaLnBrk="1" fontAlgn="auto" hangingPunct="1">
              <a:spcAft>
                <a:spcPts val="0"/>
              </a:spcAft>
              <a:buFont typeface="Arial" pitchFamily="34" charset="0"/>
              <a:buChar char="–"/>
              <a:defRPr/>
            </a:pPr>
            <a:r>
              <a:rPr lang="en-US" sz="3200" dirty="0" smtClean="0"/>
              <a:t>Gas under pressure </a:t>
            </a:r>
          </a:p>
          <a:p>
            <a:pPr lvl="1" eaLnBrk="1" fontAlgn="auto" hangingPunct="1">
              <a:spcAft>
                <a:spcPts val="0"/>
              </a:spcAft>
              <a:buFont typeface="Arial" pitchFamily="34" charset="0"/>
              <a:buChar char="–"/>
              <a:defRPr/>
            </a:pPr>
            <a:r>
              <a:rPr lang="en-US" sz="3200" dirty="0" smtClean="0"/>
              <a:t>Contact with water emits flammable gas</a:t>
            </a:r>
          </a:p>
          <a:p>
            <a:pPr lvl="1" eaLnBrk="1" fontAlgn="auto" hangingPunct="1">
              <a:spcAft>
                <a:spcPts val="0"/>
              </a:spcAft>
              <a:buFont typeface="Arial" pitchFamily="34" charset="0"/>
              <a:buChar char="–"/>
              <a:defRPr/>
            </a:pPr>
            <a:r>
              <a:rPr lang="en-US" sz="3200" dirty="0" smtClean="0"/>
              <a:t>Simple asphyxiant</a:t>
            </a:r>
          </a:p>
          <a:p>
            <a:pPr lvl="1" eaLnBrk="1" fontAlgn="auto" hangingPunct="1">
              <a:spcAft>
                <a:spcPts val="0"/>
              </a:spcAft>
              <a:buFont typeface="Arial" pitchFamily="34" charset="0"/>
              <a:buChar char="–"/>
              <a:defRPr/>
            </a:pPr>
            <a:r>
              <a:rPr lang="en-US" sz="3200" dirty="0"/>
              <a:t>Hazard not otherwise classified (HNOC)</a:t>
            </a:r>
          </a:p>
          <a:p>
            <a:pPr marL="0" indent="0"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3100" dirty="0" smtClean="0"/>
              <a:t/>
            </a:r>
            <a:br>
              <a:rPr lang="en-US" sz="3100" dirty="0" smtClean="0"/>
            </a:br>
            <a:r>
              <a:rPr lang="en-US" sz="3600" dirty="0" smtClean="0"/>
              <a:t>The </a:t>
            </a:r>
            <a:r>
              <a:rPr lang="en-US" sz="3600" dirty="0"/>
              <a:t>proper handling, under all circumstances, of hazardous </a:t>
            </a:r>
            <a:r>
              <a:rPr lang="en-US" sz="3600" dirty="0" smtClean="0"/>
              <a:t>chemicals</a:t>
            </a:r>
            <a:r>
              <a:rPr lang="en-US" dirty="0"/>
              <a:t/>
            </a:r>
            <a:br>
              <a:rPr lang="en-US" dirty="0"/>
            </a:br>
            <a:endParaRPr lang="en-US" dirty="0"/>
          </a:p>
        </p:txBody>
      </p:sp>
      <p:sp>
        <p:nvSpPr>
          <p:cNvPr id="3" name="Content Placeholder 2"/>
          <p:cNvSpPr>
            <a:spLocks noGrp="1"/>
          </p:cNvSpPr>
          <p:nvPr>
            <p:ph idx="1"/>
          </p:nvPr>
        </p:nvSpPr>
        <p:spPr>
          <a:xfrm>
            <a:off x="457200" y="1447800"/>
            <a:ext cx="5029200" cy="5334000"/>
          </a:xfrm>
        </p:spPr>
        <p:txBody>
          <a:bodyPr rtlCol="0">
            <a:normAutofit/>
          </a:bodyPr>
          <a:lstStyle/>
          <a:p>
            <a:pPr eaLnBrk="1" fontAlgn="auto" hangingPunct="1">
              <a:spcAft>
                <a:spcPts val="0"/>
              </a:spcAft>
              <a:buFont typeface="Arial" pitchFamily="34" charset="0"/>
              <a:buChar char="•"/>
              <a:defRPr/>
            </a:pPr>
            <a:r>
              <a:rPr lang="en-US" dirty="0" smtClean="0"/>
              <a:t>The product label or SDS must be referenced to determine safe handling procedures of the chemical.</a:t>
            </a:r>
          </a:p>
          <a:p>
            <a:pPr eaLnBrk="1" fontAlgn="auto" hangingPunct="1">
              <a:spcAft>
                <a:spcPts val="0"/>
              </a:spcAft>
              <a:buFont typeface="Arial" pitchFamily="34" charset="0"/>
              <a:buChar char="•"/>
              <a:defRPr/>
            </a:pPr>
            <a:r>
              <a:rPr lang="en-US" dirty="0" smtClean="0">
                <a:solidFill>
                  <a:srgbClr val="FF0000"/>
                </a:solidFill>
              </a:rPr>
              <a:t>Example: do not use near open flame or energized equipment.</a:t>
            </a:r>
          </a:p>
          <a:p>
            <a:pPr eaLnBrk="1" fontAlgn="auto" hangingPunct="1">
              <a:spcAft>
                <a:spcPts val="0"/>
              </a:spcAft>
              <a:buFont typeface="Arial" pitchFamily="34" charset="0"/>
              <a:buChar char="•"/>
              <a:defRPr/>
            </a:pPr>
            <a:r>
              <a:rPr lang="en-US" dirty="0" smtClean="0">
                <a:solidFill>
                  <a:srgbClr val="FF0000"/>
                </a:solidFill>
              </a:rPr>
              <a:t>Example: provide ventilation.  </a:t>
            </a:r>
          </a:p>
          <a:p>
            <a:pPr marL="0" indent="0" eaLnBrk="1" fontAlgn="auto" hangingPunct="1">
              <a:spcAft>
                <a:spcPts val="0"/>
              </a:spcAft>
              <a:buNone/>
              <a:defRPr/>
            </a:pPr>
            <a:endParaRPr lang="en-US" dirty="0" smtClean="0">
              <a:solidFill>
                <a:srgbClr val="FF0000"/>
              </a:solidFill>
            </a:endParaRPr>
          </a:p>
        </p:txBody>
      </p:sp>
      <p:pic>
        <p:nvPicPr>
          <p:cNvPr id="27652" name="Picture 2" descr="http://assets.heavydutydepot.com/product/image.300x300/brady/121183-brd.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4205288"/>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Product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70050"/>
            <a:ext cx="1828800"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2" descr="Product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1371600"/>
            <a:ext cx="1905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868363"/>
          </a:xfrm>
        </p:spPr>
        <p:txBody>
          <a:bodyPr rtlCol="0">
            <a:normAutofit fontScale="90000"/>
          </a:bodyPr>
          <a:lstStyle/>
          <a:p>
            <a:pPr eaLnBrk="1" fontAlgn="auto" hangingPunct="1">
              <a:spcAft>
                <a:spcPts val="0"/>
              </a:spcAft>
              <a:defRPr/>
            </a:pPr>
            <a:r>
              <a:rPr lang="en-US" dirty="0"/>
              <a:t>The required personal protective equipment (PPE) for chemicals</a:t>
            </a:r>
          </a:p>
        </p:txBody>
      </p:sp>
      <p:sp>
        <p:nvSpPr>
          <p:cNvPr id="3" name="Content Placeholder 2"/>
          <p:cNvSpPr>
            <a:spLocks noGrp="1"/>
          </p:cNvSpPr>
          <p:nvPr>
            <p:ph idx="1"/>
          </p:nvPr>
        </p:nvSpPr>
        <p:spPr>
          <a:xfrm>
            <a:off x="609600" y="1295400"/>
            <a:ext cx="4800600" cy="5486400"/>
          </a:xfrm>
        </p:spPr>
        <p:txBody>
          <a:bodyPr rtlCol="0">
            <a:normAutofit fontScale="85000" lnSpcReduction="10000"/>
          </a:bodyPr>
          <a:lstStyle/>
          <a:p>
            <a:pPr eaLnBrk="1" fontAlgn="auto" hangingPunct="1">
              <a:spcAft>
                <a:spcPts val="0"/>
              </a:spcAft>
              <a:buFont typeface="Arial" pitchFamily="34" charset="0"/>
              <a:buChar char="•"/>
              <a:defRPr/>
            </a:pPr>
            <a:r>
              <a:rPr lang="en-US" dirty="0"/>
              <a:t>Information </a:t>
            </a:r>
            <a:r>
              <a:rPr lang="en-US" dirty="0" smtClean="0"/>
              <a:t>regarding PPE is obtained from the work groups completed </a:t>
            </a:r>
            <a:r>
              <a:rPr lang="en-US" dirty="0"/>
              <a:t>PPE Hazard </a:t>
            </a:r>
            <a:r>
              <a:rPr lang="en-US" dirty="0" smtClean="0"/>
              <a:t>Assessments and/or container label and/or SDS.</a:t>
            </a:r>
          </a:p>
          <a:p>
            <a:pPr eaLnBrk="1" fontAlgn="auto" hangingPunct="1">
              <a:spcAft>
                <a:spcPts val="0"/>
              </a:spcAft>
              <a:buFont typeface="Arial" pitchFamily="34" charset="0"/>
              <a:buChar char="•"/>
              <a:defRPr/>
            </a:pPr>
            <a:r>
              <a:rPr lang="en-US" dirty="0" smtClean="0">
                <a:solidFill>
                  <a:srgbClr val="FF0000"/>
                </a:solidFill>
              </a:rPr>
              <a:t>Example: CRC Knock’er Loose solvent requires nitrile gloves and safety glasses.</a:t>
            </a:r>
          </a:p>
          <a:p>
            <a:pPr eaLnBrk="1" fontAlgn="auto" hangingPunct="1">
              <a:spcAft>
                <a:spcPts val="0"/>
              </a:spcAft>
              <a:buFont typeface="Arial" pitchFamily="34" charset="0"/>
              <a:buChar char="•"/>
              <a:defRPr/>
            </a:pPr>
            <a:r>
              <a:rPr lang="en-US" dirty="0" smtClean="0">
                <a:solidFill>
                  <a:srgbClr val="FF0000"/>
                </a:solidFill>
              </a:rPr>
              <a:t>Example: CRC Parts washer solvent require nitrile gloves and safety glasses.</a:t>
            </a:r>
          </a:p>
          <a:p>
            <a:pPr eaLnBrk="1" fontAlgn="auto" hangingPunct="1">
              <a:spcAft>
                <a:spcPts val="0"/>
              </a:spcAft>
              <a:buFont typeface="Arial" pitchFamily="34" charset="0"/>
              <a:buChar char="•"/>
              <a:defRPr/>
            </a:pPr>
            <a:r>
              <a:rPr lang="en-US" dirty="0" smtClean="0">
                <a:solidFill>
                  <a:srgbClr val="FF0000"/>
                </a:solidFill>
              </a:rPr>
              <a:t>Example: All cleaning products require safety glasses  </a:t>
            </a:r>
            <a:endParaRPr lang="en-US" dirty="0">
              <a:solidFill>
                <a:srgbClr val="FF0000"/>
              </a:solidFill>
            </a:endParaRPr>
          </a:p>
        </p:txBody>
      </p:sp>
      <p:pic>
        <p:nvPicPr>
          <p:cNvPr id="28676" name="Picture 2" descr="http://ehs.wsu.edu/ohs/images/pp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075" y="1828800"/>
            <a:ext cx="35909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305800" cy="868363"/>
          </a:xfrm>
        </p:spPr>
        <p:txBody>
          <a:bodyPr rtlCol="0">
            <a:normAutofit fontScale="90000"/>
          </a:bodyPr>
          <a:lstStyle/>
          <a:p>
            <a:pPr eaLnBrk="1" fontAlgn="auto" hangingPunct="1">
              <a:spcAft>
                <a:spcPts val="0"/>
              </a:spcAft>
              <a:defRPr/>
            </a:pPr>
            <a:r>
              <a:rPr lang="en-US" sz="3100" dirty="0" smtClean="0"/>
              <a:t/>
            </a:r>
            <a:br>
              <a:rPr lang="en-US" sz="3100" dirty="0" smtClean="0"/>
            </a:br>
            <a:r>
              <a:rPr lang="en-US" sz="3100" dirty="0" smtClean="0"/>
              <a:t>The </a:t>
            </a:r>
            <a:r>
              <a:rPr lang="en-US" sz="3100" dirty="0"/>
              <a:t>appropriate emergency </a:t>
            </a:r>
            <a:r>
              <a:rPr lang="en-US" sz="3100" dirty="0" smtClean="0"/>
              <a:t>procedures</a:t>
            </a:r>
            <a:br>
              <a:rPr lang="en-US" sz="3100" dirty="0" smtClean="0"/>
            </a:br>
            <a:r>
              <a:rPr lang="en-US" sz="3600" b="1" dirty="0" smtClean="0"/>
              <a:t>-leaks/spills-</a:t>
            </a:r>
            <a:r>
              <a:rPr lang="en-US" sz="3600" b="1" dirty="0"/>
              <a:t/>
            </a:r>
            <a:br>
              <a:rPr lang="en-US" sz="3600" b="1" dirty="0"/>
            </a:br>
            <a:endParaRPr lang="en-US" sz="3600" b="1" dirty="0"/>
          </a:p>
        </p:txBody>
      </p:sp>
      <p:sp>
        <p:nvSpPr>
          <p:cNvPr id="3" name="Content Placeholder 2"/>
          <p:cNvSpPr>
            <a:spLocks noGrp="1"/>
          </p:cNvSpPr>
          <p:nvPr>
            <p:ph idx="1"/>
          </p:nvPr>
        </p:nvSpPr>
        <p:spPr>
          <a:xfrm>
            <a:off x="457200" y="1371600"/>
            <a:ext cx="4495800" cy="5257800"/>
          </a:xfrm>
        </p:spPr>
        <p:txBody>
          <a:bodyPr rtlCol="0">
            <a:normAutofit fontScale="77500" lnSpcReduction="20000"/>
          </a:bodyPr>
          <a:lstStyle/>
          <a:p>
            <a:pPr eaLnBrk="1" fontAlgn="auto" hangingPunct="1">
              <a:spcAft>
                <a:spcPts val="0"/>
              </a:spcAft>
              <a:buFont typeface="Arial" pitchFamily="34" charset="0"/>
              <a:buChar char="•"/>
              <a:defRPr/>
            </a:pPr>
            <a:r>
              <a:rPr lang="en-US" sz="3300" dirty="0"/>
              <a:t>The following are general guidelines to be followed for a chemical </a:t>
            </a:r>
            <a:r>
              <a:rPr lang="en-US" sz="3300" dirty="0" smtClean="0"/>
              <a:t>spill/leak. </a:t>
            </a:r>
            <a:endParaRPr lang="en-US" sz="3300" dirty="0"/>
          </a:p>
          <a:p>
            <a:pPr lvl="1" eaLnBrk="1" fontAlgn="auto" hangingPunct="1">
              <a:spcAft>
                <a:spcPts val="0"/>
              </a:spcAft>
              <a:buFont typeface="Arial" pitchFamily="34" charset="0"/>
              <a:buChar char="–"/>
              <a:defRPr/>
            </a:pPr>
            <a:r>
              <a:rPr lang="en-US" sz="3300" dirty="0" smtClean="0"/>
              <a:t>Inform </a:t>
            </a:r>
            <a:r>
              <a:rPr lang="en-US" sz="3300" dirty="0"/>
              <a:t>your </a:t>
            </a:r>
            <a:r>
              <a:rPr lang="en-US" sz="3300" dirty="0" smtClean="0"/>
              <a:t>supervisor.</a:t>
            </a:r>
          </a:p>
          <a:p>
            <a:pPr lvl="1" eaLnBrk="1" fontAlgn="auto" hangingPunct="1">
              <a:spcAft>
                <a:spcPts val="0"/>
              </a:spcAft>
              <a:buFont typeface="Arial" pitchFamily="34" charset="0"/>
              <a:buChar char="–"/>
              <a:defRPr/>
            </a:pPr>
            <a:r>
              <a:rPr lang="en-US" sz="3300" dirty="0"/>
              <a:t>Immediately alert area occupants and evacuate the area, if </a:t>
            </a:r>
            <a:r>
              <a:rPr lang="en-US" sz="3300" dirty="0" smtClean="0"/>
              <a:t>necessary.</a:t>
            </a:r>
            <a:endParaRPr lang="en-US" sz="3300" dirty="0"/>
          </a:p>
          <a:p>
            <a:pPr lvl="1" eaLnBrk="1" fontAlgn="auto" hangingPunct="1">
              <a:spcAft>
                <a:spcPts val="0"/>
              </a:spcAft>
              <a:buFont typeface="Arial" pitchFamily="34" charset="0"/>
              <a:buChar char="–"/>
              <a:defRPr/>
            </a:pPr>
            <a:r>
              <a:rPr lang="en-US" sz="3300" dirty="0" smtClean="0"/>
              <a:t>If possible find </a:t>
            </a:r>
            <a:r>
              <a:rPr lang="en-US" sz="3300" dirty="0"/>
              <a:t>out what the chemical </a:t>
            </a:r>
            <a:r>
              <a:rPr lang="en-US" sz="3300" dirty="0" smtClean="0"/>
              <a:t>was.</a:t>
            </a:r>
          </a:p>
          <a:p>
            <a:pPr lvl="1" eaLnBrk="1" fontAlgn="auto" hangingPunct="1">
              <a:spcAft>
                <a:spcPts val="0"/>
              </a:spcAft>
              <a:buFont typeface="Arial" pitchFamily="34" charset="0"/>
              <a:buChar char="–"/>
              <a:defRPr/>
            </a:pPr>
            <a:r>
              <a:rPr lang="en-US" sz="3300" dirty="0"/>
              <a:t>If there is a fire or medical attention is needed, contact </a:t>
            </a:r>
            <a:r>
              <a:rPr lang="en-US" sz="3300" dirty="0" smtClean="0"/>
              <a:t>911.</a:t>
            </a:r>
          </a:p>
          <a:p>
            <a:pPr lvl="1" eaLnBrk="1" fontAlgn="auto" hangingPunct="1">
              <a:spcAft>
                <a:spcPts val="0"/>
              </a:spcAft>
              <a:buFont typeface="Arial" pitchFamily="34" charset="0"/>
              <a:buChar char="–"/>
              <a:defRPr/>
            </a:pPr>
            <a:r>
              <a:rPr lang="en-US" sz="3300" dirty="0" smtClean="0"/>
              <a:t>EHS is available to provide assistance.</a:t>
            </a:r>
          </a:p>
          <a:p>
            <a:pPr marL="457200" lvl="1" indent="0" eaLnBrk="1" fontAlgn="auto" hangingPunct="1">
              <a:spcAft>
                <a:spcPts val="0"/>
              </a:spcAft>
              <a:buFont typeface="Arial" pitchFamily="34" charset="0"/>
              <a:buNone/>
              <a:defRPr/>
            </a:pPr>
            <a:endParaRPr lang="en-US" dirty="0"/>
          </a:p>
          <a:p>
            <a:pPr marL="457200" lvl="1" indent="0" eaLnBrk="1" fontAlgn="auto" hangingPunct="1">
              <a:spcAft>
                <a:spcPts val="0"/>
              </a:spcAft>
              <a:buFont typeface="Arial" pitchFamily="34" charset="0"/>
              <a:buNone/>
              <a:defRPr/>
            </a:pPr>
            <a:endParaRPr lang="en-US" dirty="0"/>
          </a:p>
        </p:txBody>
      </p:sp>
      <p:pic>
        <p:nvPicPr>
          <p:cNvPr id="29700" name="Picture 2" descr="http://www.spilfyter.eu/assets/product_images/12482781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524000"/>
            <a:ext cx="3810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153400" cy="1143000"/>
          </a:xfrm>
        </p:spPr>
        <p:txBody>
          <a:bodyPr rtlCol="0">
            <a:normAutofit fontScale="90000"/>
          </a:bodyPr>
          <a:lstStyle/>
          <a:p>
            <a:pPr eaLnBrk="1" fontAlgn="auto" hangingPunct="1">
              <a:spcAft>
                <a:spcPts val="0"/>
              </a:spcAft>
              <a:defRPr/>
            </a:pPr>
            <a:r>
              <a:rPr lang="en-US" dirty="0"/>
              <a:t/>
            </a:r>
            <a:br>
              <a:rPr lang="en-US" dirty="0"/>
            </a:br>
            <a:r>
              <a:rPr lang="en-US" sz="3100" dirty="0"/>
              <a:t>The appropriate emergency </a:t>
            </a:r>
            <a:r>
              <a:rPr lang="en-US" sz="3100" dirty="0" smtClean="0"/>
              <a:t>procedures</a:t>
            </a:r>
            <a:br>
              <a:rPr lang="en-US" sz="3100" dirty="0" smtClean="0"/>
            </a:br>
            <a:r>
              <a:rPr lang="en-US" sz="3600" b="1" dirty="0" smtClean="0"/>
              <a:t>-spill/leak cleanup-</a:t>
            </a:r>
            <a:r>
              <a:rPr lang="en-US" dirty="0"/>
              <a:t/>
            </a:r>
            <a:br>
              <a:rPr lang="en-US" dirty="0"/>
            </a:br>
            <a:endParaRPr lang="en-US" dirty="0"/>
          </a:p>
        </p:txBody>
      </p:sp>
      <p:sp>
        <p:nvSpPr>
          <p:cNvPr id="3" name="Content Placeholder 2"/>
          <p:cNvSpPr>
            <a:spLocks noGrp="1"/>
          </p:cNvSpPr>
          <p:nvPr>
            <p:ph idx="1"/>
          </p:nvPr>
        </p:nvSpPr>
        <p:spPr>
          <a:xfrm>
            <a:off x="609600" y="1371600"/>
            <a:ext cx="8229600" cy="4525963"/>
          </a:xfrm>
        </p:spPr>
        <p:txBody>
          <a:bodyPr rtlCol="0">
            <a:normAutofit fontScale="77500" lnSpcReduction="20000"/>
          </a:bodyPr>
          <a:lstStyle/>
          <a:p>
            <a:pPr eaLnBrk="1" fontAlgn="auto" hangingPunct="1">
              <a:spcAft>
                <a:spcPts val="0"/>
              </a:spcAft>
              <a:buFont typeface="Arial" pitchFamily="34" charset="0"/>
              <a:buChar char="•"/>
              <a:defRPr/>
            </a:pPr>
            <a:r>
              <a:rPr lang="en-US" sz="3300" dirty="0"/>
              <a:t>The following are general guidelines to be followed for a chemical spill/leak cleanup.</a:t>
            </a:r>
          </a:p>
          <a:p>
            <a:pPr lvl="1" eaLnBrk="1" fontAlgn="auto" hangingPunct="1">
              <a:spcAft>
                <a:spcPts val="0"/>
              </a:spcAft>
              <a:buFont typeface="Arial" pitchFamily="34" charset="0"/>
              <a:buChar char="–"/>
              <a:defRPr/>
            </a:pPr>
            <a:r>
              <a:rPr lang="en-US" sz="3300" dirty="0" smtClean="0"/>
              <a:t>Make sure to identify material.</a:t>
            </a:r>
          </a:p>
          <a:p>
            <a:pPr lvl="1" eaLnBrk="1" fontAlgn="auto" hangingPunct="1">
              <a:spcAft>
                <a:spcPts val="0"/>
              </a:spcAft>
              <a:buFont typeface="Arial" pitchFamily="34" charset="0"/>
              <a:buChar char="–"/>
              <a:defRPr/>
            </a:pPr>
            <a:r>
              <a:rPr lang="en-US" sz="3300" dirty="0" smtClean="0"/>
              <a:t>Wear PPE </a:t>
            </a:r>
            <a:r>
              <a:rPr lang="en-US" sz="3300" dirty="0"/>
              <a:t>as referred by the SDS or other references for information. </a:t>
            </a:r>
          </a:p>
          <a:p>
            <a:pPr lvl="1" eaLnBrk="1" fontAlgn="auto" hangingPunct="1">
              <a:spcAft>
                <a:spcPts val="0"/>
              </a:spcAft>
              <a:buFont typeface="Arial" pitchFamily="34" charset="0"/>
              <a:buChar char="–"/>
              <a:defRPr/>
            </a:pPr>
            <a:r>
              <a:rPr lang="en-US" sz="3300" dirty="0"/>
              <a:t>Refer to SDS or other references for cleanup materials and disposal methods</a:t>
            </a:r>
            <a:r>
              <a:rPr lang="en-US" sz="3300" dirty="0" smtClean="0"/>
              <a:t>.</a:t>
            </a:r>
          </a:p>
          <a:p>
            <a:pPr lvl="1" eaLnBrk="1" fontAlgn="auto" hangingPunct="1">
              <a:spcAft>
                <a:spcPts val="0"/>
              </a:spcAft>
              <a:buFont typeface="Arial" pitchFamily="34" charset="0"/>
              <a:buChar char="–"/>
              <a:defRPr/>
            </a:pPr>
            <a:r>
              <a:rPr lang="en-US" sz="3300" dirty="0" smtClean="0"/>
              <a:t>EHS is available for assistance.</a:t>
            </a:r>
            <a:endParaRPr lang="en-US" sz="3300" dirty="0"/>
          </a:p>
          <a:p>
            <a:pPr eaLnBrk="1" fontAlgn="auto" hangingPunct="1">
              <a:spcAft>
                <a:spcPts val="0"/>
              </a:spcAft>
              <a:buFont typeface="Arial" pitchFamily="34" charset="0"/>
              <a:buChar char="•"/>
              <a:defRPr/>
            </a:pPr>
            <a:r>
              <a:rPr lang="en-US" sz="3300" dirty="0">
                <a:solidFill>
                  <a:srgbClr val="FF0000"/>
                </a:solidFill>
              </a:rPr>
              <a:t>Example – Convey any specific work group </a:t>
            </a:r>
            <a:r>
              <a:rPr lang="en-US" sz="3300" dirty="0" smtClean="0">
                <a:solidFill>
                  <a:srgbClr val="FF0000"/>
                </a:solidFill>
              </a:rPr>
              <a:t>leak/spill </a:t>
            </a:r>
            <a:r>
              <a:rPr lang="en-US" sz="3300" dirty="0">
                <a:solidFill>
                  <a:srgbClr val="FF0000"/>
                </a:solidFill>
              </a:rPr>
              <a:t>cleanup </a:t>
            </a:r>
            <a:r>
              <a:rPr lang="en-US" sz="3300" dirty="0" smtClean="0">
                <a:solidFill>
                  <a:srgbClr val="FF0000"/>
                </a:solidFill>
              </a:rPr>
              <a:t>procedures &amp; </a:t>
            </a:r>
            <a:r>
              <a:rPr lang="en-US" sz="3300" dirty="0">
                <a:solidFill>
                  <a:srgbClr val="FF0000"/>
                </a:solidFill>
              </a:rPr>
              <a:t>exposure information </a:t>
            </a:r>
            <a:endParaRPr lang="en-US" sz="3300" dirty="0" smtClean="0">
              <a:solidFill>
                <a:srgbClr val="FF0000"/>
              </a:solidFill>
            </a:endParaRPr>
          </a:p>
          <a:p>
            <a:pPr eaLnBrk="1" fontAlgn="auto" hangingPunct="1">
              <a:spcAft>
                <a:spcPts val="0"/>
              </a:spcAft>
              <a:buFont typeface="Arial" pitchFamily="34" charset="0"/>
              <a:buChar char="•"/>
              <a:defRPr/>
            </a:pPr>
            <a:r>
              <a:rPr lang="en-US" sz="3300" dirty="0" smtClean="0">
                <a:solidFill>
                  <a:srgbClr val="FF0000"/>
                </a:solidFill>
              </a:rPr>
              <a:t>Example – Spill cleanup material is located outside room 2 in janitor closets.</a:t>
            </a:r>
            <a:endParaRPr lang="en-US" sz="3300" dirty="0">
              <a:solidFill>
                <a:srgbClr val="FF0000"/>
              </a:solidFill>
            </a:endParaRP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382000" cy="1143000"/>
          </a:xfrm>
        </p:spPr>
        <p:txBody>
          <a:bodyPr rtlCol="0">
            <a:normAutofit fontScale="90000"/>
          </a:bodyPr>
          <a:lstStyle/>
          <a:p>
            <a:pPr eaLnBrk="1" fontAlgn="auto" hangingPunct="1">
              <a:spcAft>
                <a:spcPts val="0"/>
              </a:spcAft>
              <a:defRPr/>
            </a:pPr>
            <a:r>
              <a:rPr lang="en-US" dirty="0" smtClean="0">
                <a:solidFill>
                  <a:srgbClr val="FF0000"/>
                </a:solidFill>
              </a:rPr>
              <a:t>*Instructions </a:t>
            </a:r>
            <a:r>
              <a:rPr lang="en-US" dirty="0">
                <a:solidFill>
                  <a:srgbClr val="FF0000"/>
                </a:solidFill>
              </a:rPr>
              <a:t>for HazCom Work Group Specific Employee Training*</a:t>
            </a:r>
            <a:endParaRPr lang="en-US" dirty="0"/>
          </a:p>
        </p:txBody>
      </p:sp>
      <p:sp>
        <p:nvSpPr>
          <p:cNvPr id="3" name="Content Placeholder 2"/>
          <p:cNvSpPr>
            <a:spLocks noGrp="1"/>
          </p:cNvSpPr>
          <p:nvPr>
            <p:ph idx="1"/>
          </p:nvPr>
        </p:nvSpPr>
        <p:spPr>
          <a:xfrm>
            <a:off x="609600" y="1295400"/>
            <a:ext cx="8229600" cy="4876800"/>
          </a:xfrm>
        </p:spPr>
        <p:txBody>
          <a:bodyPr rtlCol="0">
            <a:normAutofit fontScale="77500" lnSpcReduction="20000"/>
          </a:bodyPr>
          <a:lstStyle/>
          <a:p>
            <a:pPr eaLnBrk="1" fontAlgn="auto" hangingPunct="1">
              <a:spcAft>
                <a:spcPts val="0"/>
              </a:spcAft>
              <a:buFont typeface="Arial" pitchFamily="34" charset="0"/>
              <a:buChar char="•"/>
              <a:defRPr/>
            </a:pPr>
            <a:r>
              <a:rPr lang="en-US" sz="3400" dirty="0"/>
              <a:t>You </a:t>
            </a:r>
            <a:r>
              <a:rPr lang="en-US" sz="3400" u="sng" dirty="0"/>
              <a:t>may not </a:t>
            </a:r>
            <a:r>
              <a:rPr lang="en-US" sz="3400" dirty="0" smtClean="0"/>
              <a:t>delete </a:t>
            </a:r>
            <a:r>
              <a:rPr lang="en-US" sz="3400" dirty="0"/>
              <a:t>any </a:t>
            </a:r>
            <a:r>
              <a:rPr lang="en-US" sz="3400" dirty="0" smtClean="0"/>
              <a:t>slides.  </a:t>
            </a:r>
            <a:r>
              <a:rPr lang="en-US" sz="3400" dirty="0"/>
              <a:t>All slides must be reviewed with employees to comply with PSU Hazard Communication program and OSHA regulations. </a:t>
            </a:r>
          </a:p>
          <a:p>
            <a:pPr eaLnBrk="1" fontAlgn="auto" hangingPunct="1">
              <a:spcAft>
                <a:spcPts val="0"/>
              </a:spcAft>
              <a:buFont typeface="Arial" pitchFamily="34" charset="0"/>
              <a:buChar char="•"/>
              <a:defRPr/>
            </a:pPr>
            <a:endParaRPr lang="en-US" sz="3400" dirty="0"/>
          </a:p>
          <a:p>
            <a:pPr eaLnBrk="1" fontAlgn="auto" hangingPunct="1">
              <a:spcAft>
                <a:spcPts val="0"/>
              </a:spcAft>
              <a:buFont typeface="Arial" pitchFamily="34" charset="0"/>
              <a:buChar char="•"/>
              <a:defRPr/>
            </a:pPr>
            <a:r>
              <a:rPr lang="en-US" sz="3400" dirty="0"/>
              <a:t>The items found in </a:t>
            </a:r>
            <a:r>
              <a:rPr lang="en-US" sz="3400" dirty="0">
                <a:solidFill>
                  <a:srgbClr val="FF0000"/>
                </a:solidFill>
              </a:rPr>
              <a:t>RED </a:t>
            </a:r>
            <a:r>
              <a:rPr lang="en-US" sz="3400" dirty="0" smtClean="0">
                <a:solidFill>
                  <a:srgbClr val="FF0000"/>
                </a:solidFill>
              </a:rPr>
              <a:t>font </a:t>
            </a:r>
            <a:r>
              <a:rPr lang="en-US" sz="3400" dirty="0"/>
              <a:t>in any of the following slides are examples of the type of information that must be conveyed to employee.  The items in </a:t>
            </a:r>
            <a:r>
              <a:rPr lang="en-US" sz="3400" dirty="0">
                <a:solidFill>
                  <a:srgbClr val="FF0000"/>
                </a:solidFill>
              </a:rPr>
              <a:t>RED font </a:t>
            </a:r>
            <a:r>
              <a:rPr lang="en-US" sz="3400" dirty="0"/>
              <a:t>should be deleted and replaced with your work group’s specific information.  </a:t>
            </a:r>
          </a:p>
          <a:p>
            <a:pPr eaLnBrk="1" fontAlgn="auto" hangingPunct="1">
              <a:spcAft>
                <a:spcPts val="0"/>
              </a:spcAft>
              <a:buFont typeface="Arial" pitchFamily="34" charset="0"/>
              <a:buChar char="•"/>
              <a:defRPr/>
            </a:pPr>
            <a:endParaRPr lang="en-US" sz="3400" dirty="0"/>
          </a:p>
          <a:p>
            <a:pPr eaLnBrk="1" fontAlgn="auto" hangingPunct="1">
              <a:spcAft>
                <a:spcPts val="0"/>
              </a:spcAft>
              <a:buFont typeface="Arial" pitchFamily="34" charset="0"/>
              <a:buChar char="•"/>
              <a:defRPr/>
            </a:pPr>
            <a:r>
              <a:rPr lang="en-US" sz="3400" dirty="0"/>
              <a:t>Keep an attendance roster for your records to document training by using Appendix B of the PSU Hazard Communication program.</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0"/>
            <a:ext cx="8610600" cy="1143000"/>
          </a:xfrm>
        </p:spPr>
        <p:txBody>
          <a:bodyPr/>
          <a:lstStyle/>
          <a:p>
            <a:pPr eaLnBrk="1" hangingPunct="1"/>
            <a:r>
              <a:rPr lang="en-US" altLang="en-US" sz="2800" smtClean="0"/>
              <a:t>The appropriate emergency procedures</a:t>
            </a:r>
            <a:br>
              <a:rPr lang="en-US" altLang="en-US" sz="2800" smtClean="0"/>
            </a:br>
            <a:r>
              <a:rPr lang="en-US" altLang="en-US" sz="2800" smtClean="0"/>
              <a:t>-chemical exposure/injury-</a:t>
            </a:r>
          </a:p>
        </p:txBody>
      </p:sp>
      <p:sp>
        <p:nvSpPr>
          <p:cNvPr id="3" name="Content Placeholder 2"/>
          <p:cNvSpPr>
            <a:spLocks noGrp="1"/>
          </p:cNvSpPr>
          <p:nvPr>
            <p:ph idx="1"/>
          </p:nvPr>
        </p:nvSpPr>
        <p:spPr>
          <a:xfrm>
            <a:off x="609600" y="1295400"/>
            <a:ext cx="8229600" cy="5105400"/>
          </a:xfrm>
        </p:spPr>
        <p:txBody>
          <a:bodyPr rtlCol="0">
            <a:normAutofit lnSpcReduction="10000"/>
          </a:bodyPr>
          <a:lstStyle/>
          <a:p>
            <a:pPr eaLnBrk="1" fontAlgn="auto" hangingPunct="1">
              <a:spcAft>
                <a:spcPts val="0"/>
              </a:spcAft>
              <a:buFont typeface="Arial" pitchFamily="34" charset="0"/>
              <a:buChar char="•"/>
              <a:defRPr/>
            </a:pPr>
            <a:r>
              <a:rPr lang="en-US" sz="3000" dirty="0"/>
              <a:t>The following are general guidelines to be followed for a chemical exposure/injury.</a:t>
            </a:r>
          </a:p>
          <a:p>
            <a:pPr lvl="1" eaLnBrk="1" fontAlgn="auto" hangingPunct="1">
              <a:spcAft>
                <a:spcPts val="0"/>
              </a:spcAft>
              <a:buFont typeface="Arial" pitchFamily="34" charset="0"/>
              <a:buChar char="–"/>
              <a:defRPr/>
            </a:pPr>
            <a:r>
              <a:rPr lang="en-US" sz="3000" dirty="0"/>
              <a:t>Attend to any people who may be contaminated.  Contaminated clothing must be removed immediately and the skin flushed with water for no less than fifteen minutes. </a:t>
            </a:r>
          </a:p>
          <a:p>
            <a:pPr lvl="1" eaLnBrk="1" fontAlgn="auto" hangingPunct="1">
              <a:spcAft>
                <a:spcPts val="0"/>
              </a:spcAft>
              <a:buFont typeface="Arial" pitchFamily="34" charset="0"/>
              <a:buChar char="–"/>
              <a:defRPr/>
            </a:pPr>
            <a:r>
              <a:rPr lang="en-US" sz="3000" dirty="0"/>
              <a:t>If you were exposed follow the first aid directions in the SDS and seek medical attention.</a:t>
            </a:r>
          </a:p>
          <a:p>
            <a:pPr lvl="1" eaLnBrk="1" fontAlgn="auto" hangingPunct="1">
              <a:spcAft>
                <a:spcPts val="0"/>
              </a:spcAft>
              <a:buFont typeface="Arial" pitchFamily="34" charset="0"/>
              <a:buChar char="–"/>
              <a:defRPr/>
            </a:pPr>
            <a:r>
              <a:rPr lang="en-US" sz="3000" dirty="0"/>
              <a:t>Call 911 if immediate medical attention is needed.</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610600" cy="1143000"/>
          </a:xfrm>
        </p:spPr>
        <p:txBody>
          <a:bodyPr rtlCol="0">
            <a:normAutofit fontScale="90000"/>
          </a:bodyPr>
          <a:lstStyle/>
          <a:p>
            <a:pPr eaLnBrk="1" fontAlgn="auto" hangingPunct="1">
              <a:spcAft>
                <a:spcPts val="0"/>
              </a:spcAft>
              <a:defRPr/>
            </a:pPr>
            <a:r>
              <a:rPr lang="en-US" dirty="0" smtClean="0"/>
              <a:t>Correct Spill Control </a:t>
            </a:r>
            <a:br>
              <a:rPr lang="en-US" dirty="0" smtClean="0"/>
            </a:br>
            <a:r>
              <a:rPr lang="en-US" dirty="0" smtClean="0"/>
              <a:t>Yes or No</a:t>
            </a:r>
            <a:endParaRPr lang="en-US" dirty="0"/>
          </a:p>
        </p:txBody>
      </p:sp>
      <p:pic>
        <p:nvPicPr>
          <p:cNvPr id="32771" name="Picture 2" descr="http://www.ehs.wisc.edu/images/chem-spill03big.png"/>
          <p:cNvPicPr>
            <a:picLocks noChangeAspect="1" noChangeArrowheads="1"/>
          </p:cNvPicPr>
          <p:nvPr/>
        </p:nvPicPr>
        <p:blipFill>
          <a:blip r:embed="rId3">
            <a:extLst>
              <a:ext uri="{28A0092B-C50C-407E-A947-70E740481C1C}">
                <a14:useLocalDpi xmlns:a14="http://schemas.microsoft.com/office/drawing/2010/main" val="0"/>
              </a:ext>
            </a:extLst>
          </a:blip>
          <a:srcRect l="2983"/>
          <a:stretch>
            <a:fillRect/>
          </a:stretch>
        </p:blipFill>
        <p:spPr bwMode="auto">
          <a:xfrm>
            <a:off x="609600" y="1295400"/>
            <a:ext cx="64071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0"/>
            <a:ext cx="8610600" cy="1143000"/>
          </a:xfrm>
        </p:spPr>
        <p:txBody>
          <a:bodyPr/>
          <a:lstStyle/>
          <a:p>
            <a:pPr eaLnBrk="1" hangingPunct="1"/>
            <a:r>
              <a:rPr lang="en-US" altLang="en-US" sz="2800" smtClean="0"/>
              <a:t>Work unit - specific methods and observations - used to detect the presence of a hazardous chemical release </a:t>
            </a:r>
          </a:p>
        </p:txBody>
      </p:sp>
      <p:sp>
        <p:nvSpPr>
          <p:cNvPr id="3" name="Content Placeholder 2"/>
          <p:cNvSpPr>
            <a:spLocks noGrp="1"/>
          </p:cNvSpPr>
          <p:nvPr>
            <p:ph idx="1"/>
          </p:nvPr>
        </p:nvSpPr>
        <p:spPr>
          <a:xfrm>
            <a:off x="609600" y="1295400"/>
            <a:ext cx="8229600" cy="5334000"/>
          </a:xfrm>
        </p:spPr>
        <p:txBody>
          <a:bodyPr rtlCol="0">
            <a:normAutofit lnSpcReduction="10000"/>
          </a:bodyPr>
          <a:lstStyle/>
          <a:p>
            <a:pPr eaLnBrk="1" fontAlgn="auto" hangingPunct="1">
              <a:spcAft>
                <a:spcPts val="0"/>
              </a:spcAft>
              <a:buFont typeface="Arial" pitchFamily="34" charset="0"/>
              <a:buChar char="•"/>
              <a:defRPr/>
            </a:pPr>
            <a:r>
              <a:rPr lang="en-US" sz="2100" dirty="0" smtClean="0"/>
              <a:t>Review any chemical monitoring devices used to detect releases.</a:t>
            </a:r>
          </a:p>
          <a:p>
            <a:pPr eaLnBrk="1" fontAlgn="auto" hangingPunct="1">
              <a:spcAft>
                <a:spcPts val="0"/>
              </a:spcAft>
              <a:buFont typeface="Arial" pitchFamily="34" charset="0"/>
              <a:buChar char="•"/>
              <a:defRPr/>
            </a:pPr>
            <a:r>
              <a:rPr lang="en-US" sz="2100" dirty="0" smtClean="0"/>
              <a:t>Review any high hazard chemicals or an otherwise chemical of concern that the employees work with.  Discuss visual appearance, odors and/or emissions such as smoke or clouds that occurs during a release.</a:t>
            </a:r>
          </a:p>
          <a:p>
            <a:pPr marL="0" indent="0" eaLnBrk="1" fontAlgn="auto" hangingPunct="1">
              <a:spcAft>
                <a:spcPts val="0"/>
              </a:spcAft>
              <a:buFont typeface="Arial" pitchFamily="34" charset="0"/>
              <a:buNone/>
              <a:defRPr/>
            </a:pPr>
            <a:r>
              <a:rPr lang="en-US" sz="2100" dirty="0" smtClean="0">
                <a:solidFill>
                  <a:srgbClr val="FF0000"/>
                </a:solidFill>
              </a:rPr>
              <a:t>Ex) Continuous </a:t>
            </a:r>
            <a:r>
              <a:rPr lang="en-US" sz="2100" dirty="0">
                <a:solidFill>
                  <a:srgbClr val="FF0000"/>
                </a:solidFill>
              </a:rPr>
              <a:t>monitoring </a:t>
            </a:r>
            <a:r>
              <a:rPr lang="en-US" sz="2100" dirty="0" smtClean="0">
                <a:solidFill>
                  <a:srgbClr val="FF0000"/>
                </a:solidFill>
              </a:rPr>
              <a:t>devices for Carbon Dioxide are located in Room 1.</a:t>
            </a:r>
          </a:p>
          <a:p>
            <a:pPr marL="0" indent="0" eaLnBrk="1" fontAlgn="auto" hangingPunct="1">
              <a:spcAft>
                <a:spcPts val="0"/>
              </a:spcAft>
              <a:buFont typeface="Arial" pitchFamily="34" charset="0"/>
              <a:buNone/>
              <a:defRPr/>
            </a:pPr>
            <a:r>
              <a:rPr lang="en-US" sz="2100" dirty="0" smtClean="0">
                <a:solidFill>
                  <a:srgbClr val="FF0000"/>
                </a:solidFill>
              </a:rPr>
              <a:t>Ex) Red colored beacon lights are located in room 2.</a:t>
            </a:r>
          </a:p>
          <a:p>
            <a:pPr marL="0" indent="0" eaLnBrk="1" fontAlgn="auto" hangingPunct="1">
              <a:spcAft>
                <a:spcPts val="0"/>
              </a:spcAft>
              <a:buFont typeface="Arial" pitchFamily="34" charset="0"/>
              <a:buNone/>
              <a:defRPr/>
            </a:pPr>
            <a:r>
              <a:rPr lang="en-US" sz="2100" dirty="0" smtClean="0">
                <a:solidFill>
                  <a:srgbClr val="FF0000"/>
                </a:solidFill>
              </a:rPr>
              <a:t>Ex) Flashing white light and audible alarms will occur in Building 3.</a:t>
            </a:r>
          </a:p>
          <a:p>
            <a:pPr marL="0" indent="0" eaLnBrk="1" fontAlgn="auto" hangingPunct="1">
              <a:spcAft>
                <a:spcPts val="0"/>
              </a:spcAft>
              <a:buFont typeface="Arial" pitchFamily="34" charset="0"/>
              <a:buNone/>
              <a:defRPr/>
            </a:pPr>
            <a:r>
              <a:rPr lang="en-US" sz="2100" dirty="0" smtClean="0">
                <a:solidFill>
                  <a:srgbClr val="FF0000"/>
                </a:solidFill>
              </a:rPr>
              <a:t>Ex) Outside </a:t>
            </a:r>
            <a:r>
              <a:rPr lang="en-US" sz="2100" dirty="0">
                <a:solidFill>
                  <a:srgbClr val="FF0000"/>
                </a:solidFill>
              </a:rPr>
              <a:t>of a mechanical space in the basement is an oxygen sensor.</a:t>
            </a:r>
          </a:p>
          <a:p>
            <a:pPr marL="0" indent="0" eaLnBrk="1" fontAlgn="auto" hangingPunct="1">
              <a:spcAft>
                <a:spcPts val="0"/>
              </a:spcAft>
              <a:buFont typeface="Arial" pitchFamily="34" charset="0"/>
              <a:buNone/>
              <a:defRPr/>
            </a:pPr>
            <a:r>
              <a:rPr lang="en-US" sz="2100" dirty="0" smtClean="0">
                <a:solidFill>
                  <a:srgbClr val="FF0000"/>
                </a:solidFill>
              </a:rPr>
              <a:t>Ex) A special note about product YYY.  There will be a odorless, yellow cloud hovering above the area if a leak has occurred.</a:t>
            </a:r>
          </a:p>
          <a:p>
            <a:pPr marL="0" indent="0" eaLnBrk="1" fontAlgn="auto" hangingPunct="1">
              <a:spcAft>
                <a:spcPts val="0"/>
              </a:spcAft>
              <a:buFont typeface="Arial" pitchFamily="34" charset="0"/>
              <a:buNone/>
              <a:defRPr/>
            </a:pPr>
            <a:r>
              <a:rPr lang="en-US" sz="2100" dirty="0" smtClean="0">
                <a:solidFill>
                  <a:srgbClr val="FF0000"/>
                </a:solidFill>
              </a:rPr>
              <a:t>Ex) A special note about product B.  This compressed gas has a strong garlic odor.</a:t>
            </a:r>
          </a:p>
          <a:p>
            <a:pPr marL="0" indent="0" eaLnBrk="1" fontAlgn="auto" hangingPunct="1">
              <a:spcAft>
                <a:spcPts val="0"/>
              </a:spcAft>
              <a:buFont typeface="Arial" pitchFamily="34" charset="0"/>
              <a:buNone/>
              <a:defRPr/>
            </a:pPr>
            <a:r>
              <a:rPr lang="en-US" sz="2100" dirty="0" smtClean="0">
                <a:solidFill>
                  <a:srgbClr val="FF0000"/>
                </a:solidFill>
              </a:rPr>
              <a:t>Ex) If a slimy, purple substance is found in chemical storage closet 1 it is most likely a spill of product C.  Because when Product C is spilled is creates a slimy, purple substance.</a:t>
            </a:r>
            <a:endParaRPr lang="en-US" sz="21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z="2800" smtClean="0"/>
              <a:t>Special hazards which may be encountered when performing </a:t>
            </a:r>
            <a:r>
              <a:rPr lang="en-US" altLang="en-US" sz="2800" u="sng" smtClean="0"/>
              <a:t>non-routine duties</a:t>
            </a:r>
            <a:r>
              <a:rPr lang="en-US" altLang="en-US" sz="2800" smtClean="0"/>
              <a:t> in the course of work</a:t>
            </a:r>
          </a:p>
        </p:txBody>
      </p:sp>
      <p:sp>
        <p:nvSpPr>
          <p:cNvPr id="3" name="Content Placeholder 2"/>
          <p:cNvSpPr>
            <a:spLocks noGrp="1"/>
          </p:cNvSpPr>
          <p:nvPr>
            <p:ph idx="1"/>
          </p:nvPr>
        </p:nvSpPr>
        <p:spPr>
          <a:xfrm>
            <a:off x="609600" y="1371600"/>
            <a:ext cx="8229600" cy="5181600"/>
          </a:xfrm>
        </p:spPr>
        <p:txBody>
          <a:bodyPr rtlCol="0">
            <a:normAutofit fontScale="62500" lnSpcReduction="20000"/>
          </a:bodyPr>
          <a:lstStyle/>
          <a:p>
            <a:pPr marL="0" indent="0" eaLnBrk="1" fontAlgn="auto" hangingPunct="1">
              <a:spcAft>
                <a:spcPts val="0"/>
              </a:spcAft>
              <a:buFont typeface="Arial" pitchFamily="34" charset="0"/>
              <a:buNone/>
              <a:defRPr/>
            </a:pPr>
            <a:r>
              <a:rPr lang="en-US" dirty="0" smtClean="0"/>
              <a:t>Non-routine duties refer to such tasks as hot work, permit required confined space entry, tasks only done a few times a year, chemicals used only a few times a year, tasks performed with only a certain type of chemical, etc.</a:t>
            </a:r>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smtClean="0">
                <a:solidFill>
                  <a:srgbClr val="FF0000"/>
                </a:solidFill>
              </a:rPr>
              <a:t>Example – Follow hot work procedures before performing welding activities in Building Q.  (Fire may occur)</a:t>
            </a:r>
          </a:p>
          <a:p>
            <a:pPr eaLnBrk="1" fontAlgn="auto" hangingPunct="1">
              <a:spcAft>
                <a:spcPts val="0"/>
              </a:spcAft>
              <a:buFont typeface="Arial" pitchFamily="34" charset="0"/>
              <a:buChar char="•"/>
              <a:defRPr/>
            </a:pPr>
            <a:r>
              <a:rPr lang="en-US" dirty="0" smtClean="0">
                <a:solidFill>
                  <a:srgbClr val="FF0000"/>
                </a:solidFill>
              </a:rPr>
              <a:t>Example – Follow Permit Required Confined Space entry procedures before cleaning tank 4.</a:t>
            </a:r>
            <a:r>
              <a:rPr lang="en-US" dirty="0">
                <a:solidFill>
                  <a:srgbClr val="FF0000"/>
                </a:solidFill>
              </a:rPr>
              <a:t> </a:t>
            </a:r>
            <a:r>
              <a:rPr lang="en-US" dirty="0" smtClean="0">
                <a:solidFill>
                  <a:srgbClr val="FF0000"/>
                </a:solidFill>
              </a:rPr>
              <a:t>(Potential for explosive atmosphere and toxic atmosphere)    </a:t>
            </a:r>
          </a:p>
          <a:p>
            <a:pPr eaLnBrk="1" fontAlgn="auto" hangingPunct="1">
              <a:spcAft>
                <a:spcPts val="0"/>
              </a:spcAft>
              <a:buFont typeface="Arial" pitchFamily="34" charset="0"/>
              <a:buChar char="•"/>
              <a:defRPr/>
            </a:pPr>
            <a:r>
              <a:rPr lang="en-US" dirty="0" smtClean="0">
                <a:solidFill>
                  <a:srgbClr val="FF0000"/>
                </a:solidFill>
              </a:rPr>
              <a:t>Example – Do not use Cleaner Y when performing the bi-annual cleaning of Equipment X, a reaction could occur so use Cleaner ABCD instead.</a:t>
            </a:r>
          </a:p>
          <a:p>
            <a:pPr eaLnBrk="1" fontAlgn="auto" hangingPunct="1">
              <a:spcAft>
                <a:spcPts val="0"/>
              </a:spcAft>
              <a:buFont typeface="Arial" pitchFamily="34" charset="0"/>
              <a:buChar char="•"/>
              <a:defRPr/>
            </a:pPr>
            <a:r>
              <a:rPr lang="en-US" dirty="0" smtClean="0">
                <a:solidFill>
                  <a:srgbClr val="FF0000"/>
                </a:solidFill>
              </a:rPr>
              <a:t>Example – when performing the annual cleaning of Equipment XYZ do not mix Cleaner A with Degreaser B because Hydrogen Gas will be released.</a:t>
            </a:r>
          </a:p>
          <a:p>
            <a:pPr eaLnBrk="1" fontAlgn="auto" hangingPunct="1">
              <a:spcAft>
                <a:spcPts val="0"/>
              </a:spcAft>
              <a:buFont typeface="Arial" pitchFamily="34" charset="0"/>
              <a:buChar char="•"/>
              <a:defRPr/>
            </a:pPr>
            <a:r>
              <a:rPr lang="en-US" dirty="0" smtClean="0">
                <a:solidFill>
                  <a:srgbClr val="FF0000"/>
                </a:solidFill>
              </a:rPr>
              <a:t>Example – Use only chemical TRS when performing the annual cleaning of machine Y because any other chemical used may react with the machine.</a:t>
            </a:r>
          </a:p>
          <a:p>
            <a:pPr eaLnBrk="1" fontAlgn="auto" hangingPunct="1">
              <a:spcAft>
                <a:spcPts val="0"/>
              </a:spcAft>
              <a:buFont typeface="Arial" pitchFamily="34" charset="0"/>
              <a:buChar char="•"/>
              <a:defRPr/>
            </a:pPr>
            <a:r>
              <a:rPr lang="en-US" dirty="0" smtClean="0">
                <a:solidFill>
                  <a:srgbClr val="FF0000"/>
                </a:solidFill>
              </a:rPr>
              <a:t>Example – Before opening chemical pipes to pipes must be traced to their to determine contents and process operators must be communicated  with.</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Additional Information</a:t>
            </a:r>
          </a:p>
        </p:txBody>
      </p:sp>
      <p:sp>
        <p:nvSpPr>
          <p:cNvPr id="3" name="Content Placeholder 2"/>
          <p:cNvSpPr>
            <a:spLocks noGrp="1"/>
          </p:cNvSpPr>
          <p:nvPr>
            <p:ph idx="1"/>
          </p:nvPr>
        </p:nvSpPr>
        <p:spPr>
          <a:xfrm>
            <a:off x="457200" y="1447800"/>
            <a:ext cx="8458200" cy="4678363"/>
          </a:xfrm>
        </p:spPr>
        <p:txBody>
          <a:bodyPr rtlCol="0">
            <a:normAutofit/>
          </a:bodyPr>
          <a:lstStyle/>
          <a:p>
            <a:pPr eaLnBrk="1" fontAlgn="auto" hangingPunct="1">
              <a:spcAft>
                <a:spcPts val="0"/>
              </a:spcAft>
              <a:buFont typeface="Arial" pitchFamily="34" charset="0"/>
              <a:buChar char="•"/>
              <a:defRPr/>
            </a:pPr>
            <a:r>
              <a:rPr lang="en-US" dirty="0" smtClean="0"/>
              <a:t>If there is a question about a chemical, contact your supervisor.</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smtClean="0"/>
              <a:t>Refer </a:t>
            </a:r>
            <a:r>
              <a:rPr lang="en-US" dirty="0"/>
              <a:t>to the PSU </a:t>
            </a:r>
            <a:r>
              <a:rPr lang="en-US" dirty="0" smtClean="0"/>
              <a:t>Hazard Communication program</a:t>
            </a:r>
            <a:r>
              <a:rPr lang="en-US" dirty="0"/>
              <a:t>. </a:t>
            </a:r>
            <a:endParaRPr lang="en-US" sz="2800" dirty="0" smtClean="0">
              <a:solidFill>
                <a:srgbClr val="FF0000"/>
              </a:solidFill>
            </a:endParaRPr>
          </a:p>
          <a:p>
            <a:pPr marL="0" indent="0"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r>
              <a:rPr lang="en-US" dirty="0"/>
              <a:t>Contact PSU Environmental, Health and </a:t>
            </a:r>
            <a:r>
              <a:rPr lang="en-US" dirty="0" smtClean="0"/>
              <a:t>Safety  </a:t>
            </a:r>
            <a:r>
              <a:rPr lang="en-US" dirty="0"/>
              <a:t>814-865-6391.</a:t>
            </a:r>
          </a:p>
          <a:p>
            <a:pPr eaLnBrk="1" fontAlgn="auto" hangingPunct="1">
              <a:spcAft>
                <a:spcPts val="0"/>
              </a:spcAft>
              <a:buFont typeface="Arial" pitchFamily="34" charset="0"/>
              <a:buChar char="•"/>
              <a:defRPr/>
            </a:pPr>
            <a:endParaRPr lang="en-US" dirty="0"/>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715962"/>
          </a:xfrm>
        </p:spPr>
        <p:txBody>
          <a:bodyPr rtlCol="0">
            <a:normAutofit fontScale="90000"/>
          </a:bodyPr>
          <a:lstStyle/>
          <a:p>
            <a:pPr eaLnBrk="1" fontAlgn="auto" hangingPunct="1">
              <a:spcAft>
                <a:spcPts val="0"/>
              </a:spcAft>
              <a:defRPr/>
            </a:pPr>
            <a:r>
              <a:rPr lang="en-US" dirty="0" smtClean="0"/>
              <a:t>Hazard Communication (HazCom) – Work Group Specific Training</a:t>
            </a:r>
            <a:endParaRPr lang="en-US" dirty="0"/>
          </a:p>
        </p:txBody>
      </p:sp>
      <p:pic>
        <p:nvPicPr>
          <p:cNvPr id="143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85875"/>
            <a:ext cx="2719388"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9563" y="1343025"/>
            <a:ext cx="3586162"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733800"/>
            <a:ext cx="522446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Overview</a:t>
            </a:r>
          </a:p>
        </p:txBody>
      </p:sp>
      <p:sp>
        <p:nvSpPr>
          <p:cNvPr id="3" name="Content Placeholder 2"/>
          <p:cNvSpPr>
            <a:spLocks noGrp="1"/>
          </p:cNvSpPr>
          <p:nvPr>
            <p:ph idx="1"/>
          </p:nvPr>
        </p:nvSpPr>
        <p:spPr>
          <a:xfrm>
            <a:off x="609600" y="1295400"/>
            <a:ext cx="5257800" cy="5486400"/>
          </a:xfrm>
        </p:spPr>
        <p:txBody>
          <a:bodyPr rtlCol="0">
            <a:normAutofit lnSpcReduction="10000"/>
          </a:bodyPr>
          <a:lstStyle/>
          <a:p>
            <a:pPr eaLnBrk="1" fontAlgn="auto" hangingPunct="1">
              <a:spcAft>
                <a:spcPts val="0"/>
              </a:spcAft>
              <a:buFont typeface="Arial" pitchFamily="34" charset="0"/>
              <a:buChar char="•"/>
              <a:defRPr/>
            </a:pPr>
            <a:r>
              <a:rPr lang="en-US" dirty="0"/>
              <a:t>This training module </a:t>
            </a:r>
            <a:r>
              <a:rPr lang="en-US" dirty="0" smtClean="0"/>
              <a:t>is used to provide work group </a:t>
            </a:r>
            <a:r>
              <a:rPr lang="en-US" dirty="0"/>
              <a:t>specific information </a:t>
            </a:r>
            <a:r>
              <a:rPr lang="en-US" dirty="0" smtClean="0"/>
              <a:t>pertaining to </a:t>
            </a:r>
            <a:r>
              <a:rPr lang="en-US" dirty="0"/>
              <a:t>hazard communication </a:t>
            </a:r>
            <a:r>
              <a:rPr lang="en-US" dirty="0" smtClean="0"/>
              <a:t>topics as </a:t>
            </a:r>
            <a:r>
              <a:rPr lang="en-US" dirty="0"/>
              <a:t>outlined in the PSU Hazard Communication program.</a:t>
            </a:r>
          </a:p>
          <a:p>
            <a:pPr eaLnBrk="1" fontAlgn="auto" hangingPunct="1">
              <a:spcAft>
                <a:spcPts val="0"/>
              </a:spcAft>
              <a:buFont typeface="Arial" pitchFamily="34" charset="0"/>
              <a:buChar char="•"/>
              <a:defRPr/>
            </a:pPr>
            <a:r>
              <a:rPr lang="en-US" dirty="0"/>
              <a:t>Training is required by </a:t>
            </a:r>
            <a:r>
              <a:rPr lang="en-US" dirty="0" smtClean="0"/>
              <a:t>Penn State University &amp; OSHA </a:t>
            </a:r>
            <a:r>
              <a:rPr lang="en-US" dirty="0"/>
              <a:t>regulations contained in </a:t>
            </a:r>
            <a:r>
              <a:rPr lang="en-US" dirty="0" smtClean="0"/>
              <a:t>29 CFR 1910.1200.</a:t>
            </a:r>
            <a:endParaRPr lang="en-US" dirty="0"/>
          </a:p>
          <a:p>
            <a:pPr lvl="1"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endParaRPr lang="en-US" dirty="0"/>
          </a:p>
        </p:txBody>
      </p:sp>
      <p:pic>
        <p:nvPicPr>
          <p:cNvPr id="15364" name="Picture 2" descr="C:\Users\rmb47\AppData\Local\Microsoft\Windows\Temporary Internet Files\Content.IE5\91D9QXZH\MP90039012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81200"/>
            <a:ext cx="3140075"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Training Scope:</a:t>
            </a:r>
          </a:p>
        </p:txBody>
      </p:sp>
      <p:sp>
        <p:nvSpPr>
          <p:cNvPr id="16387" name="Content Placeholder 2"/>
          <p:cNvSpPr>
            <a:spLocks noGrp="1"/>
          </p:cNvSpPr>
          <p:nvPr>
            <p:ph idx="1"/>
          </p:nvPr>
        </p:nvSpPr>
        <p:spPr>
          <a:xfrm>
            <a:off x="609600" y="1219200"/>
            <a:ext cx="8382000" cy="4754563"/>
          </a:xfrm>
        </p:spPr>
        <p:txBody>
          <a:bodyPr/>
          <a:lstStyle/>
          <a:p>
            <a:pPr eaLnBrk="1" hangingPunct="1"/>
            <a:r>
              <a:rPr lang="en-US" altLang="en-US" sz="2700" smtClean="0"/>
              <a:t>The location of the written PSU Hazard Communication Program and any work unit specific policies / procedures.</a:t>
            </a:r>
          </a:p>
          <a:p>
            <a:pPr eaLnBrk="1" hangingPunct="1"/>
            <a:r>
              <a:rPr lang="en-US" altLang="en-US" sz="2700" smtClean="0"/>
              <a:t>How to access the list of hazardous chemicals.</a:t>
            </a:r>
          </a:p>
          <a:p>
            <a:pPr eaLnBrk="1" hangingPunct="1"/>
            <a:r>
              <a:rPr lang="en-US" altLang="en-US" sz="2700" smtClean="0"/>
              <a:t>The location of hazardous chemicals.</a:t>
            </a:r>
          </a:p>
          <a:p>
            <a:pPr eaLnBrk="1" hangingPunct="1"/>
            <a:r>
              <a:rPr lang="en-US" altLang="en-US" sz="2700" smtClean="0"/>
              <a:t>How to access Safety Data Sheets (SDSs).</a:t>
            </a:r>
          </a:p>
          <a:p>
            <a:pPr eaLnBrk="1" hangingPunct="1"/>
            <a:r>
              <a:rPr lang="en-US" altLang="en-US" sz="2700" smtClean="0"/>
              <a:t>Labeling requirements.</a:t>
            </a:r>
          </a:p>
          <a:p>
            <a:pPr eaLnBrk="1" hangingPunct="1"/>
            <a:r>
              <a:rPr lang="en-US" altLang="en-US" sz="2700" smtClean="0"/>
              <a:t>The physical, health, simple asphyxiation, combustible dust, and pyrophoric gas hazards, as well as hazards not otherwise classified, of the chemicals in the work area. </a:t>
            </a:r>
          </a:p>
          <a:p>
            <a:pPr eaLnBrk="1" hangingPunct="1"/>
            <a:endParaRPr lang="en-US" altLang="en-US" sz="16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smtClean="0"/>
              <a:t>Training Scope Continued</a:t>
            </a:r>
          </a:p>
        </p:txBody>
      </p:sp>
      <p:sp>
        <p:nvSpPr>
          <p:cNvPr id="3" name="Content Placeholder 2"/>
          <p:cNvSpPr>
            <a:spLocks noGrp="1"/>
          </p:cNvSpPr>
          <p:nvPr>
            <p:ph idx="1"/>
          </p:nvPr>
        </p:nvSpPr>
        <p:spPr>
          <a:xfrm>
            <a:off x="533400" y="1295400"/>
            <a:ext cx="8229600" cy="4525963"/>
          </a:xfrm>
        </p:spPr>
        <p:txBody>
          <a:bodyPr rtlCol="0">
            <a:normAutofit fontScale="85000" lnSpcReduction="20000"/>
          </a:bodyPr>
          <a:lstStyle/>
          <a:p>
            <a:pPr eaLnBrk="1" fontAlgn="auto" hangingPunct="1">
              <a:spcAft>
                <a:spcPts val="0"/>
              </a:spcAft>
              <a:buFont typeface="Arial" pitchFamily="34" charset="0"/>
              <a:buChar char="•"/>
              <a:defRPr/>
            </a:pPr>
            <a:r>
              <a:rPr lang="en-US" dirty="0"/>
              <a:t>The proper handling, under all circumstances, of hazardous chemicals.</a:t>
            </a:r>
          </a:p>
          <a:p>
            <a:pPr eaLnBrk="1" fontAlgn="auto" hangingPunct="1">
              <a:spcAft>
                <a:spcPts val="0"/>
              </a:spcAft>
              <a:buFont typeface="Arial" pitchFamily="34" charset="0"/>
              <a:buChar char="•"/>
              <a:defRPr/>
            </a:pPr>
            <a:r>
              <a:rPr lang="en-US" dirty="0"/>
              <a:t>The required personal protective equipment (PPE) for chemicals.</a:t>
            </a:r>
          </a:p>
          <a:p>
            <a:pPr eaLnBrk="1" fontAlgn="auto" hangingPunct="1">
              <a:spcAft>
                <a:spcPts val="0"/>
              </a:spcAft>
              <a:buFont typeface="Arial" pitchFamily="34" charset="0"/>
              <a:buChar char="•"/>
              <a:defRPr/>
            </a:pPr>
            <a:r>
              <a:rPr lang="en-US" dirty="0"/>
              <a:t>The appropriate emergency procedures. (leaks/spills cleanup, exposures)</a:t>
            </a:r>
          </a:p>
          <a:p>
            <a:pPr eaLnBrk="1" fontAlgn="auto" hangingPunct="1">
              <a:spcAft>
                <a:spcPts val="0"/>
              </a:spcAft>
              <a:buFont typeface="Arial" pitchFamily="34" charset="0"/>
              <a:buChar char="•"/>
              <a:defRPr/>
            </a:pPr>
            <a:r>
              <a:rPr lang="en-US" dirty="0"/>
              <a:t>Work unit specific methods and observations used to detect the presence of hazardous chemicals. (Continuous monitoring devices, alarms, visual appearance, odors, etc)</a:t>
            </a:r>
          </a:p>
          <a:p>
            <a:pPr eaLnBrk="1" fontAlgn="auto" hangingPunct="1">
              <a:spcAft>
                <a:spcPts val="0"/>
              </a:spcAft>
              <a:buFont typeface="Arial" pitchFamily="34" charset="0"/>
              <a:buChar char="•"/>
              <a:defRPr/>
            </a:pPr>
            <a:r>
              <a:rPr lang="en-US" dirty="0"/>
              <a:t>Special hazards which may be encountered when performing non-routine duties in the course of work.</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457200"/>
            <a:ext cx="8153400" cy="685800"/>
          </a:xfrm>
        </p:spPr>
        <p:txBody>
          <a:bodyPr/>
          <a:lstStyle/>
          <a:p>
            <a:pPr eaLnBrk="1" hangingPunct="1"/>
            <a:r>
              <a:rPr lang="en-US" altLang="en-US" sz="2800" smtClean="0"/>
              <a:t>The location of the written PSU Hazard Communication Program and any work unit specific policies / procedures.</a:t>
            </a:r>
            <a:r>
              <a:rPr lang="en-US" altLang="en-US" sz="2400" smtClean="0"/>
              <a:t/>
            </a:r>
            <a:br>
              <a:rPr lang="en-US" altLang="en-US" sz="2400" smtClean="0"/>
            </a:br>
            <a:endParaRPr lang="en-US" altLang="en-US" sz="2400" smtClean="0"/>
          </a:p>
        </p:txBody>
      </p:sp>
      <p:sp>
        <p:nvSpPr>
          <p:cNvPr id="3" name="Content Placeholder 2"/>
          <p:cNvSpPr>
            <a:spLocks noGrp="1"/>
          </p:cNvSpPr>
          <p:nvPr>
            <p:ph idx="1"/>
          </p:nvPr>
        </p:nvSpPr>
        <p:spPr>
          <a:xfrm>
            <a:off x="609600" y="1295400"/>
            <a:ext cx="8382000" cy="51054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The location of the PSU written program can be found on the EHS website:</a:t>
            </a:r>
          </a:p>
          <a:p>
            <a:pPr lvl="1" eaLnBrk="1" fontAlgn="auto" hangingPunct="1">
              <a:spcAft>
                <a:spcPts val="0"/>
              </a:spcAft>
              <a:buFont typeface="Arial" pitchFamily="34" charset="0"/>
              <a:buChar char="–"/>
              <a:defRPr/>
            </a:pPr>
            <a:r>
              <a:rPr lang="en-US" dirty="0">
                <a:hlinkClick r:id="rId2"/>
              </a:rPr>
              <a:t>http://</a:t>
            </a:r>
            <a:r>
              <a:rPr lang="en-US" dirty="0" smtClean="0">
                <a:hlinkClick r:id="rId2"/>
              </a:rPr>
              <a:t>ehs.psu.edu/hazcom/requirements-guidelines</a:t>
            </a:r>
            <a:r>
              <a:rPr lang="en-US" dirty="0" smtClean="0"/>
              <a:t> </a:t>
            </a:r>
          </a:p>
          <a:p>
            <a:pPr marL="457200" lvl="1" indent="0" eaLnBrk="1" fontAlgn="auto" hangingPunct="1">
              <a:spcAft>
                <a:spcPts val="0"/>
              </a:spcAft>
              <a:buNone/>
              <a:defRPr/>
            </a:pPr>
            <a:endParaRPr lang="en-US" dirty="0"/>
          </a:p>
          <a:p>
            <a:pPr eaLnBrk="1" fontAlgn="auto" hangingPunct="1">
              <a:spcAft>
                <a:spcPts val="0"/>
              </a:spcAft>
              <a:buFont typeface="Arial" pitchFamily="34" charset="0"/>
              <a:buChar char="•"/>
              <a:defRPr/>
            </a:pPr>
            <a:r>
              <a:rPr lang="en-US" dirty="0">
                <a:solidFill>
                  <a:srgbClr val="FF0000"/>
                </a:solidFill>
              </a:rPr>
              <a:t>Example: Our work group has additional information pertaining to HazCom procedures which are documented and conveyed via this training program</a:t>
            </a:r>
            <a:r>
              <a:rPr lang="en-US" dirty="0" smtClean="0">
                <a:solidFill>
                  <a:srgbClr val="FF0000"/>
                </a:solidFill>
              </a:rPr>
              <a:t>.</a:t>
            </a:r>
          </a:p>
          <a:p>
            <a:pPr marL="0" indent="0" eaLnBrk="1" fontAlgn="auto" hangingPunct="1">
              <a:spcAft>
                <a:spcPts val="0"/>
              </a:spcAft>
              <a:buNone/>
              <a:defRPr/>
            </a:pPr>
            <a:endParaRPr lang="en-US" dirty="0">
              <a:solidFill>
                <a:srgbClr val="FF0000"/>
              </a:solidFill>
            </a:endParaRPr>
          </a:p>
          <a:p>
            <a:pPr eaLnBrk="1" fontAlgn="auto" hangingPunct="1">
              <a:spcAft>
                <a:spcPts val="0"/>
              </a:spcAft>
              <a:buFont typeface="Arial" pitchFamily="34" charset="0"/>
              <a:buChar char="•"/>
              <a:defRPr/>
            </a:pPr>
            <a:r>
              <a:rPr lang="en-US" dirty="0" smtClean="0">
                <a:solidFill>
                  <a:srgbClr val="FF0000"/>
                </a:solidFill>
              </a:rPr>
              <a:t>Example: Our work group has additional information pertaining to HazCom procedures which are found inside the 3-ring binder laying on the front desk of building ABC.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868363"/>
          </a:xfrm>
        </p:spPr>
        <p:txBody>
          <a:bodyPr rtlCol="0">
            <a:normAutofit fontScale="90000"/>
          </a:bodyPr>
          <a:lstStyle/>
          <a:p>
            <a:pPr eaLnBrk="1" fontAlgn="auto" hangingPunct="1">
              <a:spcAft>
                <a:spcPts val="0"/>
              </a:spcAft>
              <a:defRPr/>
            </a:pPr>
            <a:r>
              <a:rPr lang="en-US" dirty="0" smtClean="0"/>
              <a:t/>
            </a:r>
            <a:br>
              <a:rPr lang="en-US" dirty="0" smtClean="0"/>
            </a:br>
            <a:r>
              <a:rPr lang="en-US" dirty="0" smtClean="0"/>
              <a:t>How </a:t>
            </a:r>
            <a:r>
              <a:rPr lang="en-US" dirty="0"/>
              <a:t>to access the list of hazardous </a:t>
            </a:r>
            <a:r>
              <a:rPr lang="en-US" dirty="0" smtClean="0"/>
              <a:t>chemicals</a:t>
            </a:r>
            <a:r>
              <a:rPr lang="en-US" dirty="0"/>
              <a:t/>
            </a:r>
            <a:br>
              <a:rPr lang="en-US" dirty="0"/>
            </a:br>
            <a:endParaRPr lang="en-US" dirty="0"/>
          </a:p>
        </p:txBody>
      </p:sp>
      <p:sp>
        <p:nvSpPr>
          <p:cNvPr id="3" name="Content Placeholder 2"/>
          <p:cNvSpPr>
            <a:spLocks noGrp="1"/>
          </p:cNvSpPr>
          <p:nvPr>
            <p:ph idx="1"/>
          </p:nvPr>
        </p:nvSpPr>
        <p:spPr>
          <a:xfrm>
            <a:off x="685800" y="1371600"/>
            <a:ext cx="8229600" cy="4876800"/>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solidFill>
                  <a:srgbClr val="FF0000"/>
                </a:solidFill>
              </a:rPr>
              <a:t>Example: A hard copy of the list of hazardous chemicals used by our work group can be obtained by asking your supervisor.</a:t>
            </a:r>
          </a:p>
          <a:p>
            <a:pPr eaLnBrk="1" fontAlgn="auto" hangingPunct="1">
              <a:spcAft>
                <a:spcPts val="0"/>
              </a:spcAft>
              <a:buFont typeface="Arial" pitchFamily="34" charset="0"/>
              <a:buChar char="•"/>
              <a:defRPr/>
            </a:pPr>
            <a:r>
              <a:rPr lang="en-US" dirty="0" smtClean="0">
                <a:solidFill>
                  <a:srgbClr val="FF0000"/>
                </a:solidFill>
              </a:rPr>
              <a:t>Example</a:t>
            </a:r>
            <a:r>
              <a:rPr lang="en-US" dirty="0">
                <a:solidFill>
                  <a:srgbClr val="FF0000"/>
                </a:solidFill>
              </a:rPr>
              <a:t>: A hard copy of the list of hazardous chemicals used by our work group can be </a:t>
            </a:r>
            <a:r>
              <a:rPr lang="en-US" dirty="0" smtClean="0">
                <a:solidFill>
                  <a:srgbClr val="FF0000"/>
                </a:solidFill>
              </a:rPr>
              <a:t>found in the maintenance shop posted beside the time clock.</a:t>
            </a:r>
          </a:p>
          <a:p>
            <a:pPr eaLnBrk="1" fontAlgn="auto" hangingPunct="1">
              <a:spcAft>
                <a:spcPts val="0"/>
              </a:spcAft>
              <a:buFont typeface="Arial" pitchFamily="34" charset="0"/>
              <a:buChar char="•"/>
              <a:defRPr/>
            </a:pPr>
            <a:r>
              <a:rPr lang="en-US" dirty="0">
                <a:solidFill>
                  <a:srgbClr val="FF0000"/>
                </a:solidFill>
              </a:rPr>
              <a:t>Example</a:t>
            </a:r>
            <a:r>
              <a:rPr lang="en-US" dirty="0" smtClean="0">
                <a:solidFill>
                  <a:srgbClr val="FF0000"/>
                </a:solidFill>
              </a:rPr>
              <a:t>: A </a:t>
            </a:r>
            <a:r>
              <a:rPr lang="en-US" dirty="0">
                <a:solidFill>
                  <a:srgbClr val="FF0000"/>
                </a:solidFill>
              </a:rPr>
              <a:t>hard copy of the list of hazardous chemicals used by our work group can be found in </a:t>
            </a:r>
            <a:r>
              <a:rPr lang="en-US" dirty="0" smtClean="0">
                <a:solidFill>
                  <a:srgbClr val="FF0000"/>
                </a:solidFill>
              </a:rPr>
              <a:t>the main break room located in building ABC, room 123.</a:t>
            </a:r>
            <a:endParaRPr lang="en-US" dirty="0">
              <a:solidFill>
                <a:srgbClr val="FF0000"/>
              </a:solidFill>
            </a:endParaRPr>
          </a:p>
          <a:p>
            <a:pPr eaLnBrk="1" fontAlgn="auto" hangingPunct="1">
              <a:spcAft>
                <a:spcPts val="0"/>
              </a:spcAft>
              <a:buFont typeface="Arial" pitchFamily="34" charset="0"/>
              <a:buChar char="•"/>
              <a:defRPr/>
            </a:pPr>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a:t>The location of hazardous </a:t>
            </a:r>
            <a:r>
              <a:rPr lang="en-US" dirty="0" smtClean="0"/>
              <a:t>chemicals</a:t>
            </a:r>
            <a:r>
              <a:rPr lang="en-US" dirty="0"/>
              <a:t/>
            </a:r>
            <a:br>
              <a:rPr lang="en-US" dirty="0"/>
            </a:br>
            <a:endParaRPr lang="en-US" dirty="0"/>
          </a:p>
        </p:txBody>
      </p:sp>
      <p:sp>
        <p:nvSpPr>
          <p:cNvPr id="3" name="Content Placeholder 2"/>
          <p:cNvSpPr>
            <a:spLocks noGrp="1"/>
          </p:cNvSpPr>
          <p:nvPr>
            <p:ph idx="1"/>
          </p:nvPr>
        </p:nvSpPr>
        <p:spPr>
          <a:xfrm>
            <a:off x="609600" y="1371600"/>
            <a:ext cx="4648200" cy="5486400"/>
          </a:xfrm>
        </p:spPr>
        <p:txBody>
          <a:bodyPr rtlCol="0">
            <a:normAutofit fontScale="92500"/>
          </a:bodyPr>
          <a:lstStyle/>
          <a:p>
            <a:pPr eaLnBrk="1" fontAlgn="auto" hangingPunct="1">
              <a:spcAft>
                <a:spcPts val="0"/>
              </a:spcAft>
              <a:buFont typeface="Arial" pitchFamily="34" charset="0"/>
              <a:buChar char="•"/>
              <a:defRPr/>
            </a:pPr>
            <a:r>
              <a:rPr lang="en-US" dirty="0" smtClean="0">
                <a:solidFill>
                  <a:srgbClr val="FF0000"/>
                </a:solidFill>
              </a:rPr>
              <a:t>Example: Hazardous chemicals used by our work group can be found in the maintenance shop and every housekeeping supply closet.</a:t>
            </a:r>
          </a:p>
          <a:p>
            <a:pPr eaLnBrk="1" fontAlgn="auto" hangingPunct="1">
              <a:spcAft>
                <a:spcPts val="0"/>
              </a:spcAft>
              <a:buFont typeface="Arial" pitchFamily="34" charset="0"/>
              <a:buChar char="•"/>
              <a:defRPr/>
            </a:pPr>
            <a:r>
              <a:rPr lang="en-US" dirty="0">
                <a:solidFill>
                  <a:srgbClr val="FF0000"/>
                </a:solidFill>
              </a:rPr>
              <a:t>Example: Hazardous chemicals used by our work group can be found in the </a:t>
            </a:r>
            <a:r>
              <a:rPr lang="en-US" dirty="0" smtClean="0">
                <a:solidFill>
                  <a:srgbClr val="FF0000"/>
                </a:solidFill>
              </a:rPr>
              <a:t>basements of buildings ABC, DEF &amp; GHI.</a:t>
            </a:r>
            <a:endParaRPr lang="en-US" dirty="0">
              <a:solidFill>
                <a:srgbClr val="FF0000"/>
              </a:solidFill>
            </a:endParaRPr>
          </a:p>
        </p:txBody>
      </p:sp>
      <p:pic>
        <p:nvPicPr>
          <p:cNvPr id="20484" name="Picture 2" descr="http://absupply.net/images/Eagle/E1903-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676400"/>
            <a:ext cx="33385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H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 Summer Employee Safety Training May 2012</Template>
  <TotalTime>1183</TotalTime>
  <Words>1936</Words>
  <Application>Microsoft Office PowerPoint</Application>
  <PresentationFormat>On-screen Show (4:3)</PresentationFormat>
  <Paragraphs>162</Paragraphs>
  <Slides>24</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EHS Template</vt:lpstr>
      <vt:lpstr>*Instructions for HazCom Work Group Specific Employee Training*</vt:lpstr>
      <vt:lpstr>*Instructions for HazCom Work Group Specific Employee Training*</vt:lpstr>
      <vt:lpstr>Hazard Communication (HazCom) – Work Group Specific Training</vt:lpstr>
      <vt:lpstr>Overview</vt:lpstr>
      <vt:lpstr>Training Scope:</vt:lpstr>
      <vt:lpstr>Training Scope Continued</vt:lpstr>
      <vt:lpstr>The location of the written PSU Hazard Communication Program and any work unit specific policies / procedures. </vt:lpstr>
      <vt:lpstr> How to access the list of hazardous chemicals </vt:lpstr>
      <vt:lpstr>The location of hazardous chemicals </vt:lpstr>
      <vt:lpstr>Which way is a better way to store Chemicals?</vt:lpstr>
      <vt:lpstr> How to access Safety Data Sheets (SDSs) </vt:lpstr>
      <vt:lpstr>Labeling requirements for secondary containers </vt:lpstr>
      <vt:lpstr>Which one is properly labeled?  </vt:lpstr>
      <vt:lpstr>Potential Health Hazards</vt:lpstr>
      <vt:lpstr>Potential Physical Hazards</vt:lpstr>
      <vt:lpstr> The proper handling, under all circumstances, of hazardous chemicals </vt:lpstr>
      <vt:lpstr>The required personal protective equipment (PPE) for chemicals</vt:lpstr>
      <vt:lpstr> The appropriate emergency procedures -leaks/spills- </vt:lpstr>
      <vt:lpstr> The appropriate emergency procedures -spill/leak cleanup- </vt:lpstr>
      <vt:lpstr>The appropriate emergency procedures -chemical exposure/injury-</vt:lpstr>
      <vt:lpstr>Correct Spill Control  Yes or No</vt:lpstr>
      <vt:lpstr>Work unit - specific methods and observations - used to detect the presence of a hazardous chemical release </vt:lpstr>
      <vt:lpstr>Special hazards which may be encountered when performing non-routine duties in the course of work</vt:lpstr>
      <vt:lpstr>Additional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AJC28</dc:creator>
  <cp:lastModifiedBy>Tony J. Cygan</cp:lastModifiedBy>
  <cp:revision>173</cp:revision>
  <cp:lastPrinted>2013-03-07T21:01:50Z</cp:lastPrinted>
  <dcterms:created xsi:type="dcterms:W3CDTF">2012-09-13T20:02:49Z</dcterms:created>
  <dcterms:modified xsi:type="dcterms:W3CDTF">2017-04-12T17:13:16Z</dcterms:modified>
</cp:coreProperties>
</file>